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7" r:id="rId8"/>
    <p:sldId id="268" r:id="rId9"/>
    <p:sldId id="270" r:id="rId10"/>
    <p:sldId id="262" r:id="rId11"/>
    <p:sldId id="263" r:id="rId12"/>
    <p:sldId id="264" r:id="rId13"/>
    <p:sldId id="265" r:id="rId14"/>
    <p:sldId id="269" r:id="rId15"/>
    <p:sldId id="271"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4660"/>
  </p:normalViewPr>
  <p:slideViewPr>
    <p:cSldViewPr snapToGrid="0">
      <p:cViewPr varScale="1">
        <p:scale>
          <a:sx n="114" d="100"/>
          <a:sy n="114" d="100"/>
        </p:scale>
        <p:origin x="70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A19B-70CC-42D8-99BD-0D50F04DD7A6}"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AA9BB-2B82-4042-93C3-34E56D1FCF80}" type="slidenum">
              <a:rPr lang="en-US" smtClean="0"/>
              <a:t>‹#›</a:t>
            </a:fld>
            <a:endParaRPr lang="en-US"/>
          </a:p>
        </p:txBody>
      </p:sp>
    </p:spTree>
    <p:extLst>
      <p:ext uri="{BB962C8B-B14F-4D97-AF65-F5344CB8AC3E}">
        <p14:creationId xmlns:p14="http://schemas.microsoft.com/office/powerpoint/2010/main" val="316972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AEEC-DC03-4FFC-8BF1-A66A8FB64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D6CC8-0DCB-4913-B8F8-8C23AD799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4CC53-7680-4D2B-9CA4-A01A3870A01E}"/>
              </a:ext>
            </a:extLst>
          </p:cNvPr>
          <p:cNvSpPr>
            <a:spLocks noGrp="1"/>
          </p:cNvSpPr>
          <p:nvPr>
            <p:ph type="dt" sz="half" idx="10"/>
          </p:nvPr>
        </p:nvSpPr>
        <p:spPr/>
        <p:txBody>
          <a:bodyPr/>
          <a:lstStyle/>
          <a:p>
            <a:fld id="{9C254AD0-9DB4-435B-ADF6-3BFDDD284253}" type="datetime1">
              <a:rPr lang="en-US" smtClean="0"/>
              <a:t>3/31/2022</a:t>
            </a:fld>
            <a:endParaRPr lang="en-US"/>
          </a:p>
        </p:txBody>
      </p:sp>
      <p:sp>
        <p:nvSpPr>
          <p:cNvPr id="5" name="Footer Placeholder 4">
            <a:extLst>
              <a:ext uri="{FF2B5EF4-FFF2-40B4-BE49-F238E27FC236}">
                <a16:creationId xmlns:a16="http://schemas.microsoft.com/office/drawing/2014/main" id="{9F4D59AD-5F87-4B78-8699-ECD4E4BC3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13F6F-4D54-48D0-94CC-F0C02E491305}"/>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417787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078D-C85E-4ED6-8933-5E8A09CF5D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4A97A-6C76-4C28-956C-3D90F0A2B5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B1622-4C57-42F0-A272-254D8223FEDC}"/>
              </a:ext>
            </a:extLst>
          </p:cNvPr>
          <p:cNvSpPr>
            <a:spLocks noGrp="1"/>
          </p:cNvSpPr>
          <p:nvPr>
            <p:ph type="dt" sz="half" idx="10"/>
          </p:nvPr>
        </p:nvSpPr>
        <p:spPr/>
        <p:txBody>
          <a:bodyPr/>
          <a:lstStyle/>
          <a:p>
            <a:fld id="{79FD3CD4-6C40-4F29-A292-DC44F3A95137}" type="datetime1">
              <a:rPr lang="en-US" smtClean="0"/>
              <a:t>3/31/2022</a:t>
            </a:fld>
            <a:endParaRPr lang="en-US"/>
          </a:p>
        </p:txBody>
      </p:sp>
      <p:sp>
        <p:nvSpPr>
          <p:cNvPr id="5" name="Footer Placeholder 4">
            <a:extLst>
              <a:ext uri="{FF2B5EF4-FFF2-40B4-BE49-F238E27FC236}">
                <a16:creationId xmlns:a16="http://schemas.microsoft.com/office/drawing/2014/main" id="{57D0FF33-8E90-4815-BC3D-CF08E3FDC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89635-0023-450A-990A-65448A643DF4}"/>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97742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3DE06D-0E5B-404B-9CDF-3BBAC5D77C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A8EAC-76AC-44D5-99D9-026016F265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A60-64EA-431C-862D-13FB2C7FD92A}"/>
              </a:ext>
            </a:extLst>
          </p:cNvPr>
          <p:cNvSpPr>
            <a:spLocks noGrp="1"/>
          </p:cNvSpPr>
          <p:nvPr>
            <p:ph type="dt" sz="half" idx="10"/>
          </p:nvPr>
        </p:nvSpPr>
        <p:spPr/>
        <p:txBody>
          <a:bodyPr/>
          <a:lstStyle/>
          <a:p>
            <a:fld id="{70CDC586-AE31-40EF-8140-70701A318DA5}" type="datetime1">
              <a:rPr lang="en-US" smtClean="0"/>
              <a:t>3/31/2022</a:t>
            </a:fld>
            <a:endParaRPr lang="en-US"/>
          </a:p>
        </p:txBody>
      </p:sp>
      <p:sp>
        <p:nvSpPr>
          <p:cNvPr id="5" name="Footer Placeholder 4">
            <a:extLst>
              <a:ext uri="{FF2B5EF4-FFF2-40B4-BE49-F238E27FC236}">
                <a16:creationId xmlns:a16="http://schemas.microsoft.com/office/drawing/2014/main" id="{E3338BAC-2016-4373-A542-CF5689239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92411-DA97-4774-905D-4791760C1588}"/>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409055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1E66-4FAE-4910-98A5-7B40A7257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27C7B-C9C8-40E9-AE1F-5F11DCE508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29513-E0B8-4E0D-8B62-19AE394C2558}"/>
              </a:ext>
            </a:extLst>
          </p:cNvPr>
          <p:cNvSpPr>
            <a:spLocks noGrp="1"/>
          </p:cNvSpPr>
          <p:nvPr>
            <p:ph type="dt" sz="half" idx="10"/>
          </p:nvPr>
        </p:nvSpPr>
        <p:spPr/>
        <p:txBody>
          <a:bodyPr/>
          <a:lstStyle/>
          <a:p>
            <a:fld id="{77BAE3AA-C363-43A5-AC37-F6FFDCE07429}" type="datetime1">
              <a:rPr lang="en-US" smtClean="0"/>
              <a:t>3/31/2022</a:t>
            </a:fld>
            <a:endParaRPr lang="en-US"/>
          </a:p>
        </p:txBody>
      </p:sp>
      <p:sp>
        <p:nvSpPr>
          <p:cNvPr id="5" name="Footer Placeholder 4">
            <a:extLst>
              <a:ext uri="{FF2B5EF4-FFF2-40B4-BE49-F238E27FC236}">
                <a16:creationId xmlns:a16="http://schemas.microsoft.com/office/drawing/2014/main" id="{8A3B44C7-256E-40CA-BEF3-3F7880F09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9F436-4DBE-4E76-9DBA-E812582208DE}"/>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357562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6D6B-BB7A-4780-BDED-FB3F5BC478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3382C0-AD7E-41F3-9844-84245671C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D825C5-FA33-4E06-A1BF-FCE0B909311B}"/>
              </a:ext>
            </a:extLst>
          </p:cNvPr>
          <p:cNvSpPr>
            <a:spLocks noGrp="1"/>
          </p:cNvSpPr>
          <p:nvPr>
            <p:ph type="dt" sz="half" idx="10"/>
          </p:nvPr>
        </p:nvSpPr>
        <p:spPr/>
        <p:txBody>
          <a:bodyPr/>
          <a:lstStyle/>
          <a:p>
            <a:fld id="{0B2223CF-87B8-42A9-9AAE-3AFA9CD8E60D}" type="datetime1">
              <a:rPr lang="en-US" smtClean="0"/>
              <a:t>3/31/2022</a:t>
            </a:fld>
            <a:endParaRPr lang="en-US"/>
          </a:p>
        </p:txBody>
      </p:sp>
      <p:sp>
        <p:nvSpPr>
          <p:cNvPr id="5" name="Footer Placeholder 4">
            <a:extLst>
              <a:ext uri="{FF2B5EF4-FFF2-40B4-BE49-F238E27FC236}">
                <a16:creationId xmlns:a16="http://schemas.microsoft.com/office/drawing/2014/main" id="{F11E958C-A231-4FBC-9F83-63322F6CE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4838D-CDF9-4E66-B4A0-C32B7CD68845}"/>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64290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5DB2-EE9B-45EA-93E8-163F1BED0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5F5A2-114D-4688-A133-1A2DF8A0B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BDA50A-2E6E-4AA2-A829-FF59FE9E1C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CD6797-AC01-4CC5-A06E-0B42A415FCDE}"/>
              </a:ext>
            </a:extLst>
          </p:cNvPr>
          <p:cNvSpPr>
            <a:spLocks noGrp="1"/>
          </p:cNvSpPr>
          <p:nvPr>
            <p:ph type="dt" sz="half" idx="10"/>
          </p:nvPr>
        </p:nvSpPr>
        <p:spPr/>
        <p:txBody>
          <a:bodyPr/>
          <a:lstStyle/>
          <a:p>
            <a:fld id="{409C5051-6F1B-4A3F-A023-AE174CE47444}" type="datetime1">
              <a:rPr lang="en-US" smtClean="0"/>
              <a:t>3/31/2022</a:t>
            </a:fld>
            <a:endParaRPr lang="en-US"/>
          </a:p>
        </p:txBody>
      </p:sp>
      <p:sp>
        <p:nvSpPr>
          <p:cNvPr id="6" name="Footer Placeholder 5">
            <a:extLst>
              <a:ext uri="{FF2B5EF4-FFF2-40B4-BE49-F238E27FC236}">
                <a16:creationId xmlns:a16="http://schemas.microsoft.com/office/drawing/2014/main" id="{50DBDEA3-B86B-4F3E-A0E6-B9CDC61F5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142B3-D8A0-4A19-9992-FF2EFBFF5DC9}"/>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146174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CC2B-F138-43D6-B43E-F251498BB6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901E59-0A7A-48B5-A057-008F396FB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6A762-353F-4A28-BA35-67FE205E8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6499C4-C989-4CC8-9AFD-D676E54DC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EE62E3-39BE-48D1-AD64-BE44736E5B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464792-35C3-4B03-8631-3BB6A69E0557}"/>
              </a:ext>
            </a:extLst>
          </p:cNvPr>
          <p:cNvSpPr>
            <a:spLocks noGrp="1"/>
          </p:cNvSpPr>
          <p:nvPr>
            <p:ph type="dt" sz="half" idx="10"/>
          </p:nvPr>
        </p:nvSpPr>
        <p:spPr/>
        <p:txBody>
          <a:bodyPr/>
          <a:lstStyle/>
          <a:p>
            <a:fld id="{69A566F5-9000-4A21-9B02-45AA6D66C7C1}" type="datetime1">
              <a:rPr lang="en-US" smtClean="0"/>
              <a:t>3/31/2022</a:t>
            </a:fld>
            <a:endParaRPr lang="en-US"/>
          </a:p>
        </p:txBody>
      </p:sp>
      <p:sp>
        <p:nvSpPr>
          <p:cNvPr id="8" name="Footer Placeholder 7">
            <a:extLst>
              <a:ext uri="{FF2B5EF4-FFF2-40B4-BE49-F238E27FC236}">
                <a16:creationId xmlns:a16="http://schemas.microsoft.com/office/drawing/2014/main" id="{F196DEB4-33DF-4A8F-8452-A2E0FA0AC0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00A42E-D8C5-4C30-8F7B-4D9DE46A0E9A}"/>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42049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F78A-C98D-4EA8-8AFF-102B1EB1F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9D6E0-C91F-4872-8895-026F1BA8C8A6}"/>
              </a:ext>
            </a:extLst>
          </p:cNvPr>
          <p:cNvSpPr>
            <a:spLocks noGrp="1"/>
          </p:cNvSpPr>
          <p:nvPr>
            <p:ph type="dt" sz="half" idx="10"/>
          </p:nvPr>
        </p:nvSpPr>
        <p:spPr/>
        <p:txBody>
          <a:bodyPr/>
          <a:lstStyle/>
          <a:p>
            <a:fld id="{B746FC04-5F97-4F8E-BD3B-09EE8E14A92B}" type="datetime1">
              <a:rPr lang="en-US" smtClean="0"/>
              <a:t>3/31/2022</a:t>
            </a:fld>
            <a:endParaRPr lang="en-US"/>
          </a:p>
        </p:txBody>
      </p:sp>
      <p:sp>
        <p:nvSpPr>
          <p:cNvPr id="4" name="Footer Placeholder 3">
            <a:extLst>
              <a:ext uri="{FF2B5EF4-FFF2-40B4-BE49-F238E27FC236}">
                <a16:creationId xmlns:a16="http://schemas.microsoft.com/office/drawing/2014/main" id="{2523055B-5D5F-4C77-BEDB-D7407E7E0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0657DC-4615-4B6C-A25A-24254538F39F}"/>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154058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5AEE42-59B1-4826-9FA6-CE7941B99243}"/>
              </a:ext>
            </a:extLst>
          </p:cNvPr>
          <p:cNvSpPr>
            <a:spLocks noGrp="1"/>
          </p:cNvSpPr>
          <p:nvPr>
            <p:ph type="dt" sz="half" idx="10"/>
          </p:nvPr>
        </p:nvSpPr>
        <p:spPr/>
        <p:txBody>
          <a:bodyPr/>
          <a:lstStyle/>
          <a:p>
            <a:fld id="{BEE6BA7A-CB07-4DAC-BC47-F130214D7404}" type="datetime1">
              <a:rPr lang="en-US" smtClean="0"/>
              <a:t>3/31/2022</a:t>
            </a:fld>
            <a:endParaRPr lang="en-US"/>
          </a:p>
        </p:txBody>
      </p:sp>
      <p:sp>
        <p:nvSpPr>
          <p:cNvPr id="3" name="Footer Placeholder 2">
            <a:extLst>
              <a:ext uri="{FF2B5EF4-FFF2-40B4-BE49-F238E27FC236}">
                <a16:creationId xmlns:a16="http://schemas.microsoft.com/office/drawing/2014/main" id="{92FBB4CD-F9AE-45F6-B82D-9BBAAF497E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E45DE2-B87E-4B0D-98B4-3DE92C4EC150}"/>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107665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AB63-F6F1-4A74-9F7E-89B7F13FB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1F8878-63C0-445F-B974-F0786C904D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58B60B-DB57-4BAB-BEC2-5E0F99599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23FB0-51FB-4857-A9C7-5BE0234FE0DD}"/>
              </a:ext>
            </a:extLst>
          </p:cNvPr>
          <p:cNvSpPr>
            <a:spLocks noGrp="1"/>
          </p:cNvSpPr>
          <p:nvPr>
            <p:ph type="dt" sz="half" idx="10"/>
          </p:nvPr>
        </p:nvSpPr>
        <p:spPr/>
        <p:txBody>
          <a:bodyPr/>
          <a:lstStyle/>
          <a:p>
            <a:fld id="{EF675BEA-1B6B-4C9B-914F-18FD0763AF0A}" type="datetime1">
              <a:rPr lang="en-US" smtClean="0"/>
              <a:t>3/31/2022</a:t>
            </a:fld>
            <a:endParaRPr lang="en-US"/>
          </a:p>
        </p:txBody>
      </p:sp>
      <p:sp>
        <p:nvSpPr>
          <p:cNvPr id="6" name="Footer Placeholder 5">
            <a:extLst>
              <a:ext uri="{FF2B5EF4-FFF2-40B4-BE49-F238E27FC236}">
                <a16:creationId xmlns:a16="http://schemas.microsoft.com/office/drawing/2014/main" id="{26DFA585-A3FE-4133-AB30-4611B8433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5C042-8933-4A70-AC33-31B33DAAC9CC}"/>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337163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3B51-E997-455E-986A-64215F9E8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339EA-6391-4137-875D-CE8D80AE66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361A2D-56D2-4625-9B4D-0FEAA75A7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C33D9-6191-4EBB-93CD-81B676D915F2}"/>
              </a:ext>
            </a:extLst>
          </p:cNvPr>
          <p:cNvSpPr>
            <a:spLocks noGrp="1"/>
          </p:cNvSpPr>
          <p:nvPr>
            <p:ph type="dt" sz="half" idx="10"/>
          </p:nvPr>
        </p:nvSpPr>
        <p:spPr/>
        <p:txBody>
          <a:bodyPr/>
          <a:lstStyle/>
          <a:p>
            <a:fld id="{B5E13D20-DC7C-462A-83F2-CDB794490521}" type="datetime1">
              <a:rPr lang="en-US" smtClean="0"/>
              <a:t>3/31/2022</a:t>
            </a:fld>
            <a:endParaRPr lang="en-US"/>
          </a:p>
        </p:txBody>
      </p:sp>
      <p:sp>
        <p:nvSpPr>
          <p:cNvPr id="6" name="Footer Placeholder 5">
            <a:extLst>
              <a:ext uri="{FF2B5EF4-FFF2-40B4-BE49-F238E27FC236}">
                <a16:creationId xmlns:a16="http://schemas.microsoft.com/office/drawing/2014/main" id="{A3CA5562-4E66-44F1-8100-061E97A6B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B70FA1-8AC1-4FBC-BFE3-D696072316CF}"/>
              </a:ext>
            </a:extLst>
          </p:cNvPr>
          <p:cNvSpPr>
            <a:spLocks noGrp="1"/>
          </p:cNvSpPr>
          <p:nvPr>
            <p:ph type="sldNum" sz="quarter" idx="12"/>
          </p:nvPr>
        </p:nvSpPr>
        <p:spPr/>
        <p:txBody>
          <a:bodyPr/>
          <a:lstStyle/>
          <a:p>
            <a:fld id="{B7C3644C-9880-42A0-93C3-AF8040B2BD6B}" type="slidenum">
              <a:rPr lang="en-US" smtClean="0"/>
              <a:t>‹#›</a:t>
            </a:fld>
            <a:endParaRPr lang="en-US"/>
          </a:p>
        </p:txBody>
      </p:sp>
    </p:spTree>
    <p:extLst>
      <p:ext uri="{BB962C8B-B14F-4D97-AF65-F5344CB8AC3E}">
        <p14:creationId xmlns:p14="http://schemas.microsoft.com/office/powerpoint/2010/main" val="145323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9690BE-CB56-479D-B3CD-0F39EBC0B3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1FD61-FFE5-4E95-925D-FED6EA651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FC0C5-20E3-4126-95E6-2E23A90DA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22AF3-AC28-4B74-983D-45424A58AD1A}" type="datetime1">
              <a:rPr lang="en-US" smtClean="0"/>
              <a:t>3/31/2022</a:t>
            </a:fld>
            <a:endParaRPr lang="en-US"/>
          </a:p>
        </p:txBody>
      </p:sp>
      <p:sp>
        <p:nvSpPr>
          <p:cNvPr id="5" name="Footer Placeholder 4">
            <a:extLst>
              <a:ext uri="{FF2B5EF4-FFF2-40B4-BE49-F238E27FC236}">
                <a16:creationId xmlns:a16="http://schemas.microsoft.com/office/drawing/2014/main" id="{BB95F97F-6749-4AF4-9017-4AF3DC545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78812-6B20-4A01-AC06-8318FB1BC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3644C-9880-42A0-93C3-AF8040B2BD6B}" type="slidenum">
              <a:rPr lang="en-US" smtClean="0"/>
              <a:t>‹#›</a:t>
            </a:fld>
            <a:endParaRPr lang="en-US"/>
          </a:p>
        </p:txBody>
      </p:sp>
    </p:spTree>
    <p:extLst>
      <p:ext uri="{BB962C8B-B14F-4D97-AF65-F5344CB8AC3E}">
        <p14:creationId xmlns:p14="http://schemas.microsoft.com/office/powerpoint/2010/main" val="355762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package" Target="../embeddings/Microsoft_Excel_Worksheet.xlsx"/></Relationships>
</file>

<file path=ppt/slides/_rels/slide13.xml.rels><?xml version="1.0" encoding="UTF-8" standalone="yes"?>
<Relationships xmlns="http://schemas.openxmlformats.org/package/2006/relationships"><Relationship Id="rId3" Type="http://schemas.openxmlformats.org/officeDocument/2006/relationships/hyperlink" Target="mailto:subetadmin@caci.com" TargetMode="External"/><Relationship Id="rId2" Type="http://schemas.openxmlformats.org/officeDocument/2006/relationships/hyperlink" Target="mailto:taxdepartment@caci.com" TargetMode="External"/><Relationship Id="rId1" Type="http://schemas.openxmlformats.org/officeDocument/2006/relationships/slideLayout" Target="../slideLayouts/slideLayout7.xml"/><Relationship Id="rId5" Type="http://schemas.openxmlformats.org/officeDocument/2006/relationships/hyperlink" Target="mailto:lnternationalBusOps@caci.com" TargetMode="External"/><Relationship Id="rId4" Type="http://schemas.openxmlformats.org/officeDocument/2006/relationships/hyperlink" Target="mailto:cistac@caci.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TaxDepartment@caci.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s.caci.com/"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a:extLst>
              <a:ext uri="{FF2B5EF4-FFF2-40B4-BE49-F238E27FC236}">
                <a16:creationId xmlns:a16="http://schemas.microsoft.com/office/drawing/2014/main" id="{1D2CF74D-2EF0-4B7A-AC7C-FEFC2F0A0F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0" y="-371219"/>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D927F6-DA14-41EF-8A20-32A31F611153}"/>
              </a:ext>
            </a:extLst>
          </p:cNvPr>
          <p:cNvSpPr>
            <a:spLocks noGrp="1"/>
          </p:cNvSpPr>
          <p:nvPr>
            <p:ph type="title"/>
          </p:nvPr>
        </p:nvSpPr>
        <p:spPr>
          <a:xfrm>
            <a:off x="8046720" y="307975"/>
            <a:ext cx="3591559" cy="1899912"/>
          </a:xfrm>
        </p:spPr>
        <p:txBody>
          <a:bodyPr vert="horz" lIns="91440" tIns="45720" rIns="91440" bIns="45720" rtlCol="0" anchor="ctr">
            <a:normAutofit/>
          </a:bodyPr>
          <a:lstStyle/>
          <a:p>
            <a:r>
              <a:rPr lang="en-US" sz="3600" b="1" dirty="0">
                <a:latin typeface="Abadi" panose="020B0604020202020204" pitchFamily="34" charset="0"/>
              </a:rPr>
              <a:t>TRAINING ON LOCATION CODES</a:t>
            </a:r>
          </a:p>
        </p:txBody>
      </p:sp>
      <p:sp>
        <p:nvSpPr>
          <p:cNvPr id="4" name="Text Placeholder 3">
            <a:extLst>
              <a:ext uri="{FF2B5EF4-FFF2-40B4-BE49-F238E27FC236}">
                <a16:creationId xmlns:a16="http://schemas.microsoft.com/office/drawing/2014/main" id="{4A704507-6B7A-4849-9D20-C82DCF8C2277}"/>
              </a:ext>
            </a:extLst>
          </p:cNvPr>
          <p:cNvSpPr>
            <a:spLocks noGrp="1"/>
          </p:cNvSpPr>
          <p:nvPr>
            <p:ph type="body" sz="half" idx="2"/>
          </p:nvPr>
        </p:nvSpPr>
        <p:spPr>
          <a:xfrm>
            <a:off x="8046720" y="2473638"/>
            <a:ext cx="3876039" cy="1391920"/>
          </a:xfrm>
        </p:spPr>
        <p:txBody>
          <a:bodyPr vert="horz" lIns="91440" tIns="45720" rIns="91440" bIns="45720" rtlCol="0">
            <a:normAutofit/>
          </a:bodyPr>
          <a:lstStyle/>
          <a:p>
            <a:r>
              <a:rPr lang="en-US" sz="2600" dirty="0"/>
              <a:t>Subcontractor Timekeeping</a:t>
            </a:r>
          </a:p>
          <a:p>
            <a:endParaRPr lang="en-US" sz="2800" dirty="0"/>
          </a:p>
          <a:p>
            <a:endParaRPr lang="en-US" sz="2800" dirty="0"/>
          </a:p>
        </p:txBody>
      </p:sp>
      <p:sp>
        <p:nvSpPr>
          <p:cNvPr id="5" name="TextBox 4">
            <a:extLst>
              <a:ext uri="{FF2B5EF4-FFF2-40B4-BE49-F238E27FC236}">
                <a16:creationId xmlns:a16="http://schemas.microsoft.com/office/drawing/2014/main" id="{5F35D9DA-E825-474B-AD9C-1E3E1728AB22}"/>
              </a:ext>
            </a:extLst>
          </p:cNvPr>
          <p:cNvSpPr txBox="1"/>
          <p:nvPr/>
        </p:nvSpPr>
        <p:spPr>
          <a:xfrm>
            <a:off x="0" y="5867401"/>
            <a:ext cx="3073833" cy="307777"/>
          </a:xfrm>
          <a:prstGeom prst="rect">
            <a:avLst/>
          </a:prstGeom>
          <a:noFill/>
        </p:spPr>
        <p:txBody>
          <a:bodyPr wrap="square" rtlCol="0">
            <a:spAutoFit/>
          </a:bodyPr>
          <a:lstStyle/>
          <a:p>
            <a:r>
              <a:rPr lang="en-US" sz="1400" dirty="0">
                <a:solidFill>
                  <a:schemeClr val="bg1"/>
                </a:solidFill>
                <a:latin typeface="Abadi" panose="020B0604020202020204" pitchFamily="34" charset="0"/>
              </a:rPr>
              <a:t>Picture taken by: Sharon Amoroso</a:t>
            </a:r>
          </a:p>
        </p:txBody>
      </p:sp>
      <p:sp>
        <p:nvSpPr>
          <p:cNvPr id="6" name="TextBox 5">
            <a:extLst>
              <a:ext uri="{FF2B5EF4-FFF2-40B4-BE49-F238E27FC236}">
                <a16:creationId xmlns:a16="http://schemas.microsoft.com/office/drawing/2014/main" id="{F1452368-378B-4C7C-BF98-699C94433738}"/>
              </a:ext>
            </a:extLst>
          </p:cNvPr>
          <p:cNvSpPr txBox="1"/>
          <p:nvPr/>
        </p:nvSpPr>
        <p:spPr>
          <a:xfrm>
            <a:off x="8017559" y="3057776"/>
            <a:ext cx="3570359" cy="646331"/>
          </a:xfrm>
          <a:prstGeom prst="rect">
            <a:avLst/>
          </a:prstGeom>
          <a:noFill/>
        </p:spPr>
        <p:txBody>
          <a:bodyPr wrap="square" rtlCol="0">
            <a:spAutoFit/>
          </a:bodyPr>
          <a:lstStyle/>
          <a:p>
            <a:r>
              <a:rPr lang="en-US" dirty="0"/>
              <a:t>March 2022</a:t>
            </a:r>
          </a:p>
          <a:p>
            <a:r>
              <a:rPr lang="en-US" dirty="0"/>
              <a:t>Author: Sharon Amoroso</a:t>
            </a:r>
          </a:p>
        </p:txBody>
      </p:sp>
      <p:sp>
        <p:nvSpPr>
          <p:cNvPr id="8" name="Slide Number Placeholder 7">
            <a:extLst>
              <a:ext uri="{FF2B5EF4-FFF2-40B4-BE49-F238E27FC236}">
                <a16:creationId xmlns:a16="http://schemas.microsoft.com/office/drawing/2014/main" id="{60DB4885-C73F-491D-8DC8-44D1DCC7C0D6}"/>
              </a:ext>
            </a:extLst>
          </p:cNvPr>
          <p:cNvSpPr>
            <a:spLocks noGrp="1"/>
          </p:cNvSpPr>
          <p:nvPr>
            <p:ph type="sldNum" sz="quarter" idx="12"/>
          </p:nvPr>
        </p:nvSpPr>
        <p:spPr/>
        <p:txBody>
          <a:bodyPr/>
          <a:lstStyle/>
          <a:p>
            <a:fld id="{B7C3644C-9880-42A0-93C3-AF8040B2BD6B}" type="slidenum">
              <a:rPr lang="en-US" smtClean="0"/>
              <a:t>1</a:t>
            </a:fld>
            <a:endParaRPr lang="en-US"/>
          </a:p>
        </p:txBody>
      </p:sp>
    </p:spTree>
    <p:extLst>
      <p:ext uri="{BB962C8B-B14F-4D97-AF65-F5344CB8AC3E}">
        <p14:creationId xmlns:p14="http://schemas.microsoft.com/office/powerpoint/2010/main" val="181857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B2893-BAC7-447F-B26D-878701E8BEC3}"/>
              </a:ext>
            </a:extLst>
          </p:cNvPr>
          <p:cNvSpPr>
            <a:spLocks noGrp="1"/>
          </p:cNvSpPr>
          <p:nvPr>
            <p:ph type="sldNum" sz="quarter" idx="12"/>
          </p:nvPr>
        </p:nvSpPr>
        <p:spPr/>
        <p:txBody>
          <a:bodyPr/>
          <a:lstStyle/>
          <a:p>
            <a:fld id="{B7C3644C-9880-42A0-93C3-AF8040B2BD6B}" type="slidenum">
              <a:rPr lang="en-US" smtClean="0"/>
              <a:t>10</a:t>
            </a:fld>
            <a:endParaRPr lang="en-US"/>
          </a:p>
        </p:txBody>
      </p:sp>
      <p:pic>
        <p:nvPicPr>
          <p:cNvPr id="6" name="Picture 5">
            <a:extLst>
              <a:ext uri="{FF2B5EF4-FFF2-40B4-BE49-F238E27FC236}">
                <a16:creationId xmlns:a16="http://schemas.microsoft.com/office/drawing/2014/main" id="{5361D76C-35D8-4676-95B3-ADB1FA142213}"/>
              </a:ext>
            </a:extLst>
          </p:cNvPr>
          <p:cNvPicPr>
            <a:picLocks noChangeAspect="1"/>
          </p:cNvPicPr>
          <p:nvPr/>
        </p:nvPicPr>
        <p:blipFill>
          <a:blip r:embed="rId2"/>
          <a:stretch>
            <a:fillRect/>
          </a:stretch>
        </p:blipFill>
        <p:spPr>
          <a:xfrm>
            <a:off x="584200" y="143082"/>
            <a:ext cx="10251440" cy="6714917"/>
          </a:xfrm>
          <a:prstGeom prst="rect">
            <a:avLst/>
          </a:prstGeom>
        </p:spPr>
      </p:pic>
    </p:spTree>
    <p:extLst>
      <p:ext uri="{BB962C8B-B14F-4D97-AF65-F5344CB8AC3E}">
        <p14:creationId xmlns:p14="http://schemas.microsoft.com/office/powerpoint/2010/main" val="292331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2CE398-5F99-4F94-81EA-144705FA87E0}"/>
              </a:ext>
            </a:extLst>
          </p:cNvPr>
          <p:cNvSpPr>
            <a:spLocks noGrp="1"/>
          </p:cNvSpPr>
          <p:nvPr>
            <p:ph type="sldNum" sz="quarter" idx="12"/>
          </p:nvPr>
        </p:nvSpPr>
        <p:spPr/>
        <p:txBody>
          <a:bodyPr/>
          <a:lstStyle/>
          <a:p>
            <a:fld id="{B7C3644C-9880-42A0-93C3-AF8040B2BD6B}" type="slidenum">
              <a:rPr lang="en-US" smtClean="0"/>
              <a:t>11</a:t>
            </a:fld>
            <a:endParaRPr lang="en-US"/>
          </a:p>
        </p:txBody>
      </p:sp>
      <p:sp>
        <p:nvSpPr>
          <p:cNvPr id="3" name="TextBox 2">
            <a:extLst>
              <a:ext uri="{FF2B5EF4-FFF2-40B4-BE49-F238E27FC236}">
                <a16:creationId xmlns:a16="http://schemas.microsoft.com/office/drawing/2014/main" id="{6B5E4C3D-4B84-4790-A1B0-AD7A2F93E30C}"/>
              </a:ext>
            </a:extLst>
          </p:cNvPr>
          <p:cNvSpPr txBox="1"/>
          <p:nvPr/>
        </p:nvSpPr>
        <p:spPr>
          <a:xfrm>
            <a:off x="314325" y="335280"/>
            <a:ext cx="7519035" cy="2985433"/>
          </a:xfrm>
          <a:prstGeom prst="rect">
            <a:avLst/>
          </a:prstGeom>
          <a:noFill/>
        </p:spPr>
        <p:txBody>
          <a:bodyPr wrap="square" rtlCol="0">
            <a:spAutoFit/>
          </a:bodyPr>
          <a:lstStyle/>
          <a:p>
            <a:r>
              <a:rPr lang="en-US" sz="2800" b="1" dirty="0">
                <a:latin typeface="Abadi" panose="020B0604020202020204" pitchFamily="34" charset="0"/>
              </a:rPr>
              <a:t>EXAMPLE 1 OF USING FLOWCHART</a:t>
            </a:r>
          </a:p>
          <a:p>
            <a:endParaRPr lang="en-US" sz="1600" dirty="0">
              <a:latin typeface="Abadi" panose="020B060402020202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8" name="Picture 3">
            <a:extLst>
              <a:ext uri="{FF2B5EF4-FFF2-40B4-BE49-F238E27FC236}">
                <a16:creationId xmlns:a16="http://schemas.microsoft.com/office/drawing/2014/main" id="{3B7C8AAB-1EC5-411E-A7A3-DB14B17C4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711" y="885724"/>
            <a:ext cx="4028785" cy="26499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9" name="Picture 4">
            <a:extLst>
              <a:ext uri="{FF2B5EF4-FFF2-40B4-BE49-F238E27FC236}">
                <a16:creationId xmlns:a16="http://schemas.microsoft.com/office/drawing/2014/main" id="{2B027D1A-AD21-4B13-BF1C-33CE4FE63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 y="5686525"/>
            <a:ext cx="11703051" cy="571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639BA6CC-6841-4A9E-B57A-01F26EB4BC3F}"/>
              </a:ext>
            </a:extLst>
          </p:cNvPr>
          <p:cNvGraphicFramePr>
            <a:graphicFrameLocks noGrp="1"/>
          </p:cNvGraphicFramePr>
          <p:nvPr>
            <p:extLst>
              <p:ext uri="{D42A27DB-BD31-4B8C-83A1-F6EECF244321}">
                <p14:modId xmlns:p14="http://schemas.microsoft.com/office/powerpoint/2010/main" val="3442161783"/>
              </p:ext>
            </p:extLst>
          </p:nvPr>
        </p:nvGraphicFramePr>
        <p:xfrm>
          <a:off x="314325" y="885724"/>
          <a:ext cx="7671435" cy="4539714"/>
        </p:xfrm>
        <a:graphic>
          <a:graphicData uri="http://schemas.openxmlformats.org/drawingml/2006/table">
            <a:tbl>
              <a:tblPr firstRow="1" bandRow="1">
                <a:tableStyleId>{5C22544A-7EE6-4342-B048-85BDC9FD1C3A}</a:tableStyleId>
              </a:tblPr>
              <a:tblGrid>
                <a:gridCol w="3771738">
                  <a:extLst>
                    <a:ext uri="{9D8B030D-6E8A-4147-A177-3AD203B41FA5}">
                      <a16:colId xmlns:a16="http://schemas.microsoft.com/office/drawing/2014/main" val="2765636679"/>
                    </a:ext>
                  </a:extLst>
                </a:gridCol>
                <a:gridCol w="3899697">
                  <a:extLst>
                    <a:ext uri="{9D8B030D-6E8A-4147-A177-3AD203B41FA5}">
                      <a16:colId xmlns:a16="http://schemas.microsoft.com/office/drawing/2014/main" val="698231825"/>
                    </a:ext>
                  </a:extLst>
                </a:gridCol>
              </a:tblGrid>
              <a:tr h="396885">
                <a:tc>
                  <a:txBody>
                    <a:bodyPr/>
                    <a:lstStyle/>
                    <a:p>
                      <a:r>
                        <a:rPr lang="en-US" dirty="0">
                          <a:solidFill>
                            <a:schemeClr val="tx1"/>
                          </a:solidFill>
                        </a:rPr>
                        <a:t>ACTION TO TAKE</a:t>
                      </a:r>
                    </a:p>
                  </a:txBody>
                  <a:tcPr>
                    <a:solidFill>
                      <a:schemeClr val="accent4">
                        <a:lumMod val="20000"/>
                        <a:lumOff val="80000"/>
                      </a:schemeClr>
                    </a:solidFill>
                  </a:tcPr>
                </a:tc>
                <a:tc>
                  <a:txBody>
                    <a:bodyPr/>
                    <a:lstStyle/>
                    <a:p>
                      <a:r>
                        <a:rPr lang="en-US" dirty="0">
                          <a:solidFill>
                            <a:schemeClr val="tx1"/>
                          </a:solidFill>
                        </a:rPr>
                        <a:t>RESULTS</a:t>
                      </a:r>
                    </a:p>
                  </a:txBody>
                  <a:tcPr>
                    <a:solidFill>
                      <a:schemeClr val="accent4">
                        <a:lumMod val="20000"/>
                        <a:lumOff val="80000"/>
                      </a:schemeClr>
                    </a:solidFill>
                  </a:tcPr>
                </a:tc>
                <a:extLst>
                  <a:ext uri="{0D108BD9-81ED-4DB2-BD59-A6C34878D82A}">
                    <a16:rowId xmlns:a16="http://schemas.microsoft.com/office/drawing/2014/main" val="2758333801"/>
                  </a:ext>
                </a:extLst>
              </a:tr>
              <a:tr h="1206966">
                <a:tc>
                  <a:txBody>
                    <a:bodyPr/>
                    <a:lstStyle/>
                    <a:p>
                      <a:r>
                        <a:rPr lang="en-US" dirty="0">
                          <a:solidFill>
                            <a:schemeClr val="tx1"/>
                          </a:solidFill>
                        </a:rPr>
                        <a:t>Find out where Sub is Working</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latin typeface="Abadi" panose="020B0604020202020204" pitchFamily="34" charset="0"/>
                        </a:rPr>
                        <a:t>Sub employee XYZ works at their supplier site in </a:t>
                      </a:r>
                      <a:r>
                        <a:rPr lang="en-US" sz="1800" b="1" dirty="0">
                          <a:solidFill>
                            <a:srgbClr val="C00000"/>
                          </a:solidFill>
                          <a:latin typeface="Abadi" panose="020B0604020202020204" pitchFamily="34" charset="0"/>
                        </a:rPr>
                        <a:t>Massapequa Park, NY 11762</a:t>
                      </a:r>
                    </a:p>
                    <a:p>
                      <a:r>
                        <a:rPr lang="en-US" sz="1400" dirty="0">
                          <a:solidFill>
                            <a:srgbClr val="C00000"/>
                          </a:solidFill>
                        </a:rPr>
                        <a:t>Supplier Site = HOME site</a:t>
                      </a:r>
                    </a:p>
                  </a:txBody>
                  <a:tcPr>
                    <a:solidFill>
                      <a:schemeClr val="accent5">
                        <a:lumMod val="20000"/>
                        <a:lumOff val="80000"/>
                      </a:schemeClr>
                    </a:solidFill>
                  </a:tcPr>
                </a:tc>
                <a:extLst>
                  <a:ext uri="{0D108BD9-81ED-4DB2-BD59-A6C34878D82A}">
                    <a16:rowId xmlns:a16="http://schemas.microsoft.com/office/drawing/2014/main" val="767926755"/>
                  </a:ext>
                </a:extLst>
              </a:tr>
              <a:tr h="978621">
                <a:tc>
                  <a:txBody>
                    <a:bodyPr/>
                    <a:lstStyle/>
                    <a:p>
                      <a:r>
                        <a:rPr lang="en-US" sz="1800" dirty="0">
                          <a:effectLst/>
                          <a:latin typeface="Abadi" panose="020B0604020202020204" pitchFamily="34" charset="0"/>
                          <a:ea typeface="Calibri" panose="020F0502020204030204" pitchFamily="34" charset="0"/>
                        </a:rPr>
                        <a:t>Filter LOC code excel file to only show Country and State you want to see.</a:t>
                      </a:r>
                      <a:endParaRPr lang="en-US" dirty="0">
                        <a:solidFill>
                          <a:schemeClr val="tx1"/>
                        </a:solidFill>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effectLst/>
                          <a:latin typeface="Abadi" panose="020B0604020202020204" pitchFamily="34" charset="0"/>
                          <a:ea typeface="Calibri" panose="020F0502020204030204" pitchFamily="34" charset="0"/>
                        </a:rPr>
                        <a:t>Filtered to only see USA and NY.</a:t>
                      </a:r>
                      <a:endParaRPr lang="en-US" sz="1800" dirty="0">
                        <a:effectLst/>
                        <a:latin typeface="Abadi" panose="020B0604020202020204" pitchFamily="34" charset="0"/>
                        <a:ea typeface="Calibri" panose="020F0502020204030204" pitchFamily="34" charset="0"/>
                      </a:endParaRPr>
                    </a:p>
                    <a:p>
                      <a:endParaRPr 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221959494"/>
                  </a:ext>
                </a:extLst>
              </a:tr>
              <a:tr h="978621">
                <a:tc>
                  <a:txBody>
                    <a:bodyPr/>
                    <a:lstStyle/>
                    <a:p>
                      <a:r>
                        <a:rPr lang="en-US" sz="1800" dirty="0">
                          <a:effectLst/>
                          <a:latin typeface="Abadi" panose="020B0604020202020204" pitchFamily="34" charset="0"/>
                          <a:ea typeface="Calibri" panose="020F0502020204030204" pitchFamily="34" charset="0"/>
                        </a:rPr>
                        <a:t>If the city and zip code are not listed, then google what county the zip code is in.  </a:t>
                      </a:r>
                      <a:endParaRPr lang="en-US" dirty="0">
                        <a:solidFill>
                          <a:schemeClr val="tx1"/>
                        </a:solidFill>
                      </a:endParaRPr>
                    </a:p>
                  </a:txBody>
                  <a:tcPr>
                    <a:solidFill>
                      <a:schemeClr val="accent5">
                        <a:lumMod val="20000"/>
                        <a:lumOff val="80000"/>
                      </a:schemeClr>
                    </a:solidFill>
                  </a:tcPr>
                </a:tc>
                <a:tc>
                  <a:txBody>
                    <a:bodyPr/>
                    <a:lstStyle/>
                    <a:p>
                      <a:r>
                        <a:rPr lang="en-US" sz="1800" dirty="0">
                          <a:solidFill>
                            <a:srgbClr val="C00000"/>
                          </a:solidFill>
                          <a:effectLst/>
                          <a:latin typeface="Abadi" panose="020B0604020202020204" pitchFamily="34" charset="0"/>
                          <a:ea typeface="Calibri" panose="020F0502020204030204" pitchFamily="34" charset="0"/>
                        </a:rPr>
                        <a:t>Zip 11762 was not listed so google what county zip code 11762 is in (answer: Nassau County).</a:t>
                      </a:r>
                      <a:endParaRPr 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987535017"/>
                  </a:ext>
                </a:extLst>
              </a:tr>
              <a:tr h="978621">
                <a:tc>
                  <a:txBody>
                    <a:bodyPr/>
                    <a:lstStyle/>
                    <a:p>
                      <a:r>
                        <a:rPr lang="en-US" sz="1800" dirty="0">
                          <a:effectLst/>
                          <a:latin typeface="Calibri" panose="020F0502020204030204" pitchFamily="34" charset="0"/>
                          <a:ea typeface="Calibri" panose="020F0502020204030204" pitchFamily="34" charset="0"/>
                        </a:rPr>
                        <a:t>Filter to only see Loc codes in Nassau County.</a:t>
                      </a:r>
                      <a:endParaRPr lang="en-US" dirty="0">
                        <a:solidFill>
                          <a:schemeClr val="tx1"/>
                        </a:solidFill>
                      </a:endParaRPr>
                    </a:p>
                  </a:txBody>
                  <a:tcPr>
                    <a:solidFill>
                      <a:schemeClr val="accent5">
                        <a:lumMod val="20000"/>
                        <a:lumOff val="80000"/>
                      </a:schemeClr>
                    </a:solidFill>
                  </a:tcPr>
                </a:tc>
                <a:tc>
                  <a:txBody>
                    <a:bodyPr/>
                    <a:lstStyle/>
                    <a:p>
                      <a:r>
                        <a:rPr lang="en-US" sz="1800" dirty="0">
                          <a:solidFill>
                            <a:srgbClr val="C00000"/>
                          </a:solidFill>
                          <a:effectLst/>
                          <a:latin typeface="Calibri" panose="020F0502020204030204" pitchFamily="34" charset="0"/>
                          <a:ea typeface="Calibri" panose="020F0502020204030204" pitchFamily="34" charset="0"/>
                        </a:rPr>
                        <a:t>2 Loc codes exist for that county (one is a home site, and one is a client site). The sub can use LOC code 2SF.  </a:t>
                      </a:r>
                      <a:endParaRPr 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444238932"/>
                  </a:ext>
                </a:extLst>
              </a:tr>
            </a:tbl>
          </a:graphicData>
        </a:graphic>
      </p:graphicFrame>
      <p:cxnSp>
        <p:nvCxnSpPr>
          <p:cNvPr id="14" name="Connector: Elbow 13">
            <a:extLst>
              <a:ext uri="{FF2B5EF4-FFF2-40B4-BE49-F238E27FC236}">
                <a16:creationId xmlns:a16="http://schemas.microsoft.com/office/drawing/2014/main" id="{FFF1E721-C588-435D-A4B4-AEA5699051E9}"/>
              </a:ext>
            </a:extLst>
          </p:cNvPr>
          <p:cNvCxnSpPr>
            <a:stCxn id="1028" idx="2"/>
          </p:cNvCxnSpPr>
          <p:nvPr/>
        </p:nvCxnSpPr>
        <p:spPr>
          <a:xfrm rot="5400000">
            <a:off x="8783932" y="2737508"/>
            <a:ext cx="508000" cy="2104344"/>
          </a:xfrm>
          <a:prstGeom prst="bentConnector2">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E18B10EC-D280-4D1B-930D-3323D89A14BD}"/>
              </a:ext>
            </a:extLst>
          </p:cNvPr>
          <p:cNvCxnSpPr>
            <a:stCxn id="1029" idx="3"/>
          </p:cNvCxnSpPr>
          <p:nvPr/>
        </p:nvCxnSpPr>
        <p:spPr>
          <a:xfrm flipH="1" flipV="1">
            <a:off x="7985760" y="4937760"/>
            <a:ext cx="3849688" cy="1034515"/>
          </a:xfrm>
          <a:prstGeom prst="bentConnector3">
            <a:avLst>
              <a:gd name="adj1" fmla="val -5938"/>
            </a:avLst>
          </a:prstGeom>
          <a:ln w="22225">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65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427F53-EF06-4F9D-A614-EF1052F9E5BD}"/>
              </a:ext>
            </a:extLst>
          </p:cNvPr>
          <p:cNvSpPr>
            <a:spLocks noGrp="1"/>
          </p:cNvSpPr>
          <p:nvPr>
            <p:ph type="sldNum" sz="quarter" idx="12"/>
          </p:nvPr>
        </p:nvSpPr>
        <p:spPr/>
        <p:txBody>
          <a:bodyPr/>
          <a:lstStyle/>
          <a:p>
            <a:fld id="{B7C3644C-9880-42A0-93C3-AF8040B2BD6B}" type="slidenum">
              <a:rPr lang="en-US" smtClean="0"/>
              <a:t>12</a:t>
            </a:fld>
            <a:endParaRPr lang="en-US"/>
          </a:p>
        </p:txBody>
      </p:sp>
      <p:sp>
        <p:nvSpPr>
          <p:cNvPr id="3" name="TextBox 2">
            <a:extLst>
              <a:ext uri="{FF2B5EF4-FFF2-40B4-BE49-F238E27FC236}">
                <a16:creationId xmlns:a16="http://schemas.microsoft.com/office/drawing/2014/main" id="{8D718470-24D1-4085-82C6-FA7A673F3D8B}"/>
              </a:ext>
            </a:extLst>
          </p:cNvPr>
          <p:cNvSpPr txBox="1"/>
          <p:nvPr/>
        </p:nvSpPr>
        <p:spPr>
          <a:xfrm>
            <a:off x="167640" y="187945"/>
            <a:ext cx="10525760" cy="800219"/>
          </a:xfrm>
          <a:prstGeom prst="rect">
            <a:avLst/>
          </a:prstGeom>
          <a:noFill/>
        </p:spPr>
        <p:txBody>
          <a:bodyPr wrap="square" rtlCol="0">
            <a:spAutoFit/>
          </a:bodyPr>
          <a:lstStyle/>
          <a:p>
            <a:r>
              <a:rPr lang="en-US" sz="2800" b="1" dirty="0">
                <a:latin typeface="Abadi" panose="020B0604020202020204" pitchFamily="34" charset="0"/>
              </a:rPr>
              <a:t>EXAMPLE 2 OF USING FLOWCHART</a:t>
            </a:r>
          </a:p>
          <a:p>
            <a:endParaRPr lang="en-US" dirty="0"/>
          </a:p>
        </p:txBody>
      </p:sp>
      <p:graphicFrame>
        <p:nvGraphicFramePr>
          <p:cNvPr id="4" name="Table 6">
            <a:extLst>
              <a:ext uri="{FF2B5EF4-FFF2-40B4-BE49-F238E27FC236}">
                <a16:creationId xmlns:a16="http://schemas.microsoft.com/office/drawing/2014/main" id="{0953C678-D4EB-4028-A58C-34B96F953E06}"/>
              </a:ext>
            </a:extLst>
          </p:cNvPr>
          <p:cNvGraphicFramePr>
            <a:graphicFrameLocks noGrp="1"/>
          </p:cNvGraphicFramePr>
          <p:nvPr>
            <p:extLst>
              <p:ext uri="{D42A27DB-BD31-4B8C-83A1-F6EECF244321}">
                <p14:modId xmlns:p14="http://schemas.microsoft.com/office/powerpoint/2010/main" val="2277670527"/>
              </p:ext>
            </p:extLst>
          </p:nvPr>
        </p:nvGraphicFramePr>
        <p:xfrm>
          <a:off x="167640" y="684556"/>
          <a:ext cx="7671435" cy="5024133"/>
        </p:xfrm>
        <a:graphic>
          <a:graphicData uri="http://schemas.openxmlformats.org/drawingml/2006/table">
            <a:tbl>
              <a:tblPr firstRow="1" bandRow="1">
                <a:tableStyleId>{5C22544A-7EE6-4342-B048-85BDC9FD1C3A}</a:tableStyleId>
              </a:tblPr>
              <a:tblGrid>
                <a:gridCol w="3771738">
                  <a:extLst>
                    <a:ext uri="{9D8B030D-6E8A-4147-A177-3AD203B41FA5}">
                      <a16:colId xmlns:a16="http://schemas.microsoft.com/office/drawing/2014/main" val="2765636679"/>
                    </a:ext>
                  </a:extLst>
                </a:gridCol>
                <a:gridCol w="3899697">
                  <a:extLst>
                    <a:ext uri="{9D8B030D-6E8A-4147-A177-3AD203B41FA5}">
                      <a16:colId xmlns:a16="http://schemas.microsoft.com/office/drawing/2014/main" val="698231825"/>
                    </a:ext>
                  </a:extLst>
                </a:gridCol>
              </a:tblGrid>
              <a:tr h="396885">
                <a:tc>
                  <a:txBody>
                    <a:bodyPr/>
                    <a:lstStyle/>
                    <a:p>
                      <a:r>
                        <a:rPr lang="en-US" dirty="0">
                          <a:solidFill>
                            <a:schemeClr val="tx1"/>
                          </a:solidFill>
                        </a:rPr>
                        <a:t>ACTION TO TAKE</a:t>
                      </a:r>
                    </a:p>
                  </a:txBody>
                  <a:tcPr>
                    <a:solidFill>
                      <a:schemeClr val="accent4">
                        <a:lumMod val="20000"/>
                        <a:lumOff val="80000"/>
                      </a:schemeClr>
                    </a:solidFill>
                  </a:tcPr>
                </a:tc>
                <a:tc>
                  <a:txBody>
                    <a:bodyPr/>
                    <a:lstStyle/>
                    <a:p>
                      <a:r>
                        <a:rPr lang="en-US" dirty="0">
                          <a:solidFill>
                            <a:schemeClr val="tx1"/>
                          </a:solidFill>
                        </a:rPr>
                        <a:t>RESULTS</a:t>
                      </a:r>
                    </a:p>
                  </a:txBody>
                  <a:tcPr>
                    <a:solidFill>
                      <a:schemeClr val="accent4">
                        <a:lumMod val="20000"/>
                        <a:lumOff val="80000"/>
                      </a:schemeClr>
                    </a:solidFill>
                  </a:tcPr>
                </a:tc>
                <a:extLst>
                  <a:ext uri="{0D108BD9-81ED-4DB2-BD59-A6C34878D82A}">
                    <a16:rowId xmlns:a16="http://schemas.microsoft.com/office/drawing/2014/main" val="2758333801"/>
                  </a:ext>
                </a:extLst>
              </a:tr>
              <a:tr h="1206966">
                <a:tc>
                  <a:txBody>
                    <a:bodyPr/>
                    <a:lstStyle/>
                    <a:p>
                      <a:r>
                        <a:rPr lang="en-US" dirty="0">
                          <a:solidFill>
                            <a:schemeClr val="tx1"/>
                          </a:solidFill>
                        </a:rPr>
                        <a:t>Find out where Sub is Working</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latin typeface="Abadi" panose="020B0604020202020204" pitchFamily="34" charset="0"/>
                        </a:rPr>
                        <a:t>Sub employee ABC works at their supplier site in </a:t>
                      </a:r>
                      <a:r>
                        <a:rPr lang="en-US" sz="1800" b="1" dirty="0">
                          <a:solidFill>
                            <a:srgbClr val="C00000"/>
                          </a:solidFill>
                          <a:latin typeface="Abadi" panose="020B0604020202020204" pitchFamily="34" charset="0"/>
                        </a:rPr>
                        <a:t>Clarksburg, MD </a:t>
                      </a:r>
                    </a:p>
                    <a:p>
                      <a:r>
                        <a:rPr lang="en-US" sz="1400" dirty="0">
                          <a:solidFill>
                            <a:srgbClr val="C00000"/>
                          </a:solidFill>
                        </a:rPr>
                        <a:t>Supplier Site = HOME site</a:t>
                      </a:r>
                    </a:p>
                  </a:txBody>
                  <a:tcPr>
                    <a:solidFill>
                      <a:schemeClr val="accent5">
                        <a:lumMod val="20000"/>
                        <a:lumOff val="80000"/>
                      </a:schemeClr>
                    </a:solidFill>
                  </a:tcPr>
                </a:tc>
                <a:extLst>
                  <a:ext uri="{0D108BD9-81ED-4DB2-BD59-A6C34878D82A}">
                    <a16:rowId xmlns:a16="http://schemas.microsoft.com/office/drawing/2014/main" val="767926755"/>
                  </a:ext>
                </a:extLst>
              </a:tr>
              <a:tr h="978621">
                <a:tc>
                  <a:txBody>
                    <a:bodyPr/>
                    <a:lstStyle/>
                    <a:p>
                      <a:r>
                        <a:rPr lang="en-US" sz="1800" dirty="0">
                          <a:effectLst/>
                          <a:latin typeface="Abadi" panose="020B0604020202020204" pitchFamily="34" charset="0"/>
                          <a:ea typeface="Calibri" panose="020F0502020204030204" pitchFamily="34" charset="0"/>
                        </a:rPr>
                        <a:t>Filter LOC code excel file to only show Country and State you want to see.</a:t>
                      </a:r>
                      <a:endParaRPr lang="en-US" dirty="0">
                        <a:solidFill>
                          <a:schemeClr val="tx1"/>
                        </a:solidFill>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C00000"/>
                          </a:solidFill>
                          <a:effectLst/>
                          <a:latin typeface="Abadi" panose="020B0604020202020204" pitchFamily="34" charset="0"/>
                          <a:ea typeface="Calibri" panose="020F0502020204030204" pitchFamily="34" charset="0"/>
                        </a:rPr>
                        <a:t>Filtered to only see USA and MD.</a:t>
                      </a:r>
                      <a:endParaRPr lang="en-US" sz="1800" dirty="0">
                        <a:effectLst/>
                        <a:latin typeface="Abadi" panose="020B0604020202020204" pitchFamily="34" charset="0"/>
                        <a:ea typeface="Calibri" panose="020F0502020204030204" pitchFamily="34" charset="0"/>
                      </a:endParaRPr>
                    </a:p>
                    <a:p>
                      <a:endParaRPr 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1221959494"/>
                  </a:ext>
                </a:extLst>
              </a:tr>
              <a:tr h="978621">
                <a:tc>
                  <a:txBody>
                    <a:bodyPr/>
                    <a:lstStyle/>
                    <a:p>
                      <a:r>
                        <a:rPr lang="en-US" sz="1800" dirty="0">
                          <a:effectLst/>
                          <a:latin typeface="Abadi" panose="020B0604020202020204" pitchFamily="34" charset="0"/>
                          <a:ea typeface="Calibri" panose="020F0502020204030204" pitchFamily="34" charset="0"/>
                        </a:rPr>
                        <a:t>If the city and/or zip code are not listed, then google what county the zip code is in.  </a:t>
                      </a:r>
                      <a:endParaRPr lang="en-US" dirty="0">
                        <a:solidFill>
                          <a:schemeClr val="tx1"/>
                        </a:solidFill>
                      </a:endParaRPr>
                    </a:p>
                  </a:txBody>
                  <a:tcPr>
                    <a:solidFill>
                      <a:schemeClr val="accent5">
                        <a:lumMod val="20000"/>
                        <a:lumOff val="80000"/>
                      </a:schemeClr>
                    </a:solidFill>
                  </a:tcPr>
                </a:tc>
                <a:tc>
                  <a:txBody>
                    <a:bodyPr/>
                    <a:lstStyle/>
                    <a:p>
                      <a:r>
                        <a:rPr lang="en-US" sz="1800" dirty="0">
                          <a:solidFill>
                            <a:srgbClr val="C00000"/>
                          </a:solidFill>
                          <a:effectLst/>
                          <a:latin typeface="Abadi" panose="020B0604020202020204" pitchFamily="34" charset="0"/>
                          <a:ea typeface="Calibri" panose="020F0502020204030204" pitchFamily="34" charset="0"/>
                        </a:rPr>
                        <a:t>If city is not listed, google what county it is in (answer: Montgomery County).</a:t>
                      </a:r>
                      <a:endParaRPr lang="en-US" dirty="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987535017"/>
                  </a:ext>
                </a:extLst>
              </a:tr>
              <a:tr h="978621">
                <a:tc>
                  <a:txBody>
                    <a:bodyPr/>
                    <a:lstStyle/>
                    <a:p>
                      <a:r>
                        <a:rPr lang="en-US" sz="1800" dirty="0">
                          <a:effectLst/>
                          <a:latin typeface="Calibri" panose="020F0502020204030204" pitchFamily="34" charset="0"/>
                          <a:ea typeface="Calibri" panose="020F0502020204030204" pitchFamily="34" charset="0"/>
                        </a:rPr>
                        <a:t>Filter to only see Loc codes in Montgomery County.</a:t>
                      </a:r>
                      <a:endParaRPr lang="en-US" dirty="0">
                        <a:solidFill>
                          <a:schemeClr val="tx1"/>
                        </a:solidFill>
                      </a:endParaRPr>
                    </a:p>
                  </a:txBody>
                  <a:tcPr>
                    <a:solidFill>
                      <a:schemeClr val="accent5">
                        <a:lumMod val="20000"/>
                        <a:lumOff val="80000"/>
                      </a:schemeClr>
                    </a:solidFill>
                  </a:tcPr>
                </a:tc>
                <a:tc>
                  <a:txBody>
                    <a:bodyPr/>
                    <a:lstStyle/>
                    <a:p>
                      <a:r>
                        <a:rPr lang="en-US" sz="1800" dirty="0">
                          <a:solidFill>
                            <a:srgbClr val="C00000"/>
                          </a:solidFill>
                          <a:effectLst/>
                          <a:latin typeface="Calibri" panose="020F0502020204030204" pitchFamily="34" charset="0"/>
                          <a:ea typeface="Calibri" panose="020F0502020204030204" pitchFamily="34" charset="0"/>
                        </a:rPr>
                        <a:t>2 Loc codes exist for that county, and both are Home sites.  Google to find which one is the closest proximity to Clarksburg. </a:t>
                      </a:r>
                      <a:r>
                        <a:rPr lang="en-US" sz="1800" kern="1200" dirty="0">
                          <a:solidFill>
                            <a:srgbClr val="C00000"/>
                          </a:solidFill>
                          <a:effectLst/>
                          <a:latin typeface="+mn-lt"/>
                          <a:ea typeface="+mn-ea"/>
                          <a:cs typeface="+mn-cs"/>
                        </a:rPr>
                        <a:t>Clarksburg is closest to Rockville so use 1Q7</a:t>
                      </a:r>
                      <a:endParaRPr lang="en-US" dirty="0">
                        <a:solidFill>
                          <a:srgbClr val="C00000"/>
                        </a:solidFill>
                      </a:endParaRPr>
                    </a:p>
                  </a:txBody>
                  <a:tcPr>
                    <a:solidFill>
                      <a:schemeClr val="accent5">
                        <a:lumMod val="20000"/>
                        <a:lumOff val="80000"/>
                      </a:schemeClr>
                    </a:solidFill>
                  </a:tcPr>
                </a:tc>
                <a:extLst>
                  <a:ext uri="{0D108BD9-81ED-4DB2-BD59-A6C34878D82A}">
                    <a16:rowId xmlns:a16="http://schemas.microsoft.com/office/drawing/2014/main" val="1444238932"/>
                  </a:ext>
                </a:extLst>
              </a:tr>
            </a:tbl>
          </a:graphicData>
        </a:graphic>
      </p:graphicFrame>
      <p:pic>
        <p:nvPicPr>
          <p:cNvPr id="6" name="Picture 5">
            <a:extLst>
              <a:ext uri="{FF2B5EF4-FFF2-40B4-BE49-F238E27FC236}">
                <a16:creationId xmlns:a16="http://schemas.microsoft.com/office/drawing/2014/main" id="{AE304795-461D-4265-9DFE-B2D2E002F6DD}"/>
              </a:ext>
            </a:extLst>
          </p:cNvPr>
          <p:cNvPicPr>
            <a:picLocks noChangeAspect="1"/>
          </p:cNvPicPr>
          <p:nvPr/>
        </p:nvPicPr>
        <p:blipFill>
          <a:blip r:embed="rId3"/>
          <a:stretch>
            <a:fillRect/>
          </a:stretch>
        </p:blipFill>
        <p:spPr>
          <a:xfrm>
            <a:off x="8464867" y="419905"/>
            <a:ext cx="3221165" cy="2128672"/>
          </a:xfrm>
          <a:prstGeom prst="rect">
            <a:avLst/>
          </a:prstGeom>
          <a:ln>
            <a:solidFill>
              <a:schemeClr val="tx1"/>
            </a:solidFill>
          </a:ln>
        </p:spPr>
      </p:pic>
      <p:graphicFrame>
        <p:nvGraphicFramePr>
          <p:cNvPr id="7" name="Object 6">
            <a:extLst>
              <a:ext uri="{FF2B5EF4-FFF2-40B4-BE49-F238E27FC236}">
                <a16:creationId xmlns:a16="http://schemas.microsoft.com/office/drawing/2014/main" id="{E7A4EB17-C404-4B6D-ADF6-9DF776C3EE0B}"/>
              </a:ext>
            </a:extLst>
          </p:cNvPr>
          <p:cNvGraphicFramePr>
            <a:graphicFrameLocks noChangeAspect="1"/>
          </p:cNvGraphicFramePr>
          <p:nvPr>
            <p:extLst>
              <p:ext uri="{D42A27DB-BD31-4B8C-83A1-F6EECF244321}">
                <p14:modId xmlns:p14="http://schemas.microsoft.com/office/powerpoint/2010/main" val="2291491786"/>
              </p:ext>
            </p:extLst>
          </p:nvPr>
        </p:nvGraphicFramePr>
        <p:xfrm>
          <a:off x="167640" y="5925900"/>
          <a:ext cx="8737600" cy="558800"/>
        </p:xfrm>
        <a:graphic>
          <a:graphicData uri="http://schemas.openxmlformats.org/presentationml/2006/ole">
            <mc:AlternateContent xmlns:mc="http://schemas.openxmlformats.org/markup-compatibility/2006">
              <mc:Choice xmlns:v="urn:schemas-microsoft-com:vml" Requires="v">
                <p:oleObj spid="_x0000_s3108" name="Worksheet" r:id="rId4" imgW="8737600" imgH="558888" progId="Excel.Sheet.12">
                  <p:embed/>
                </p:oleObj>
              </mc:Choice>
              <mc:Fallback>
                <p:oleObj name="Worksheet" r:id="rId4" imgW="8737600" imgH="558888" progId="Excel.Sheet.12">
                  <p:embed/>
                  <p:pic>
                    <p:nvPicPr>
                      <p:cNvPr id="0" name=""/>
                      <p:cNvPicPr/>
                      <p:nvPr/>
                    </p:nvPicPr>
                    <p:blipFill>
                      <a:blip r:embed="rId5"/>
                      <a:stretch>
                        <a:fillRect/>
                      </a:stretch>
                    </p:blipFill>
                    <p:spPr>
                      <a:xfrm>
                        <a:off x="167640" y="5925900"/>
                        <a:ext cx="8737600" cy="558800"/>
                      </a:xfrm>
                      <a:prstGeom prst="rect">
                        <a:avLst/>
                      </a:prstGeom>
                      <a:ln>
                        <a:solidFill>
                          <a:schemeClr val="tx1"/>
                        </a:solidFill>
                      </a:ln>
                    </p:spPr>
                  </p:pic>
                </p:oleObj>
              </mc:Fallback>
            </mc:AlternateContent>
          </a:graphicData>
        </a:graphic>
      </p:graphicFrame>
      <p:pic>
        <p:nvPicPr>
          <p:cNvPr id="9" name="Picture 8">
            <a:extLst>
              <a:ext uri="{FF2B5EF4-FFF2-40B4-BE49-F238E27FC236}">
                <a16:creationId xmlns:a16="http://schemas.microsoft.com/office/drawing/2014/main" id="{C1496E77-26CC-4005-B267-0F2F5CF24BC8}"/>
              </a:ext>
            </a:extLst>
          </p:cNvPr>
          <p:cNvPicPr>
            <a:picLocks noChangeAspect="1"/>
          </p:cNvPicPr>
          <p:nvPr/>
        </p:nvPicPr>
        <p:blipFill>
          <a:blip r:embed="rId6"/>
          <a:stretch>
            <a:fillRect/>
          </a:stretch>
        </p:blipFill>
        <p:spPr>
          <a:xfrm>
            <a:off x="9008210" y="2779843"/>
            <a:ext cx="2747714" cy="1354378"/>
          </a:xfrm>
          <a:prstGeom prst="rect">
            <a:avLst/>
          </a:prstGeom>
          <a:ln>
            <a:solidFill>
              <a:schemeClr val="tx1"/>
            </a:solidFill>
          </a:ln>
        </p:spPr>
      </p:pic>
      <p:pic>
        <p:nvPicPr>
          <p:cNvPr id="11" name="Picture 10">
            <a:extLst>
              <a:ext uri="{FF2B5EF4-FFF2-40B4-BE49-F238E27FC236}">
                <a16:creationId xmlns:a16="http://schemas.microsoft.com/office/drawing/2014/main" id="{C02EABB0-128B-49F1-8C89-2ECC246A07C0}"/>
              </a:ext>
            </a:extLst>
          </p:cNvPr>
          <p:cNvPicPr>
            <a:picLocks noChangeAspect="1"/>
          </p:cNvPicPr>
          <p:nvPr/>
        </p:nvPicPr>
        <p:blipFill>
          <a:blip r:embed="rId7"/>
          <a:stretch>
            <a:fillRect/>
          </a:stretch>
        </p:blipFill>
        <p:spPr>
          <a:xfrm>
            <a:off x="9008210" y="4365487"/>
            <a:ext cx="2762378" cy="1508979"/>
          </a:xfrm>
          <a:prstGeom prst="rect">
            <a:avLst/>
          </a:prstGeom>
          <a:ln>
            <a:solidFill>
              <a:schemeClr val="tx1"/>
            </a:solidFill>
          </a:ln>
        </p:spPr>
      </p:pic>
      <p:cxnSp>
        <p:nvCxnSpPr>
          <p:cNvPr id="25" name="Connector: Elbow 24">
            <a:extLst>
              <a:ext uri="{FF2B5EF4-FFF2-40B4-BE49-F238E27FC236}">
                <a16:creationId xmlns:a16="http://schemas.microsoft.com/office/drawing/2014/main" id="{37AEF8E0-AC14-4AEE-9A8F-DC20DCCCDD93}"/>
              </a:ext>
            </a:extLst>
          </p:cNvPr>
          <p:cNvCxnSpPr>
            <a:stCxn id="9" idx="1"/>
            <a:endCxn id="11" idx="1"/>
          </p:cNvCxnSpPr>
          <p:nvPr/>
        </p:nvCxnSpPr>
        <p:spPr>
          <a:xfrm rot="10800000" flipV="1">
            <a:off x="9008210" y="3457031"/>
            <a:ext cx="12700" cy="1662945"/>
          </a:xfrm>
          <a:prstGeom prst="bentConnector3">
            <a:avLst>
              <a:gd name="adj1" fmla="val 1800000"/>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E364CCF-DDC6-4A4C-9E99-9887EEADA5D3}"/>
              </a:ext>
            </a:extLst>
          </p:cNvPr>
          <p:cNvCxnSpPr/>
          <p:nvPr/>
        </p:nvCxnSpPr>
        <p:spPr>
          <a:xfrm rot="10800000" flipV="1">
            <a:off x="7839076" y="4288504"/>
            <a:ext cx="930021" cy="429800"/>
          </a:xfrm>
          <a:prstGeom prst="bentConnector3">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4A6C9134-3E91-4F32-847E-E88170616785}"/>
              </a:ext>
            </a:extLst>
          </p:cNvPr>
          <p:cNvCxnSpPr>
            <a:cxnSpLocks/>
          </p:cNvCxnSpPr>
          <p:nvPr/>
        </p:nvCxnSpPr>
        <p:spPr>
          <a:xfrm rot="10800000" flipV="1">
            <a:off x="8202171" y="1576430"/>
            <a:ext cx="271843" cy="2200791"/>
          </a:xfrm>
          <a:prstGeom prst="bentConnector2">
            <a:avLst/>
          </a:prstGeom>
          <a:ln w="22225"/>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BB2A4049-5D07-434E-B1ED-0BDA56422070}"/>
              </a:ext>
            </a:extLst>
          </p:cNvPr>
          <p:cNvCxnSpPr/>
          <p:nvPr/>
        </p:nvCxnSpPr>
        <p:spPr>
          <a:xfrm flipH="1" flipV="1">
            <a:off x="7839077" y="3736297"/>
            <a:ext cx="363093" cy="127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96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AE280F-ECFB-4F3E-BD85-BF532564C88E}"/>
              </a:ext>
            </a:extLst>
          </p:cNvPr>
          <p:cNvSpPr>
            <a:spLocks noGrp="1"/>
          </p:cNvSpPr>
          <p:nvPr>
            <p:ph type="sldNum" sz="quarter" idx="12"/>
          </p:nvPr>
        </p:nvSpPr>
        <p:spPr/>
        <p:txBody>
          <a:bodyPr/>
          <a:lstStyle/>
          <a:p>
            <a:fld id="{B7C3644C-9880-42A0-93C3-AF8040B2BD6B}" type="slidenum">
              <a:rPr lang="en-US" smtClean="0"/>
              <a:t>13</a:t>
            </a:fld>
            <a:endParaRPr lang="en-US"/>
          </a:p>
        </p:txBody>
      </p:sp>
      <p:sp>
        <p:nvSpPr>
          <p:cNvPr id="3" name="TextBox 2">
            <a:extLst>
              <a:ext uri="{FF2B5EF4-FFF2-40B4-BE49-F238E27FC236}">
                <a16:creationId xmlns:a16="http://schemas.microsoft.com/office/drawing/2014/main" id="{C15B2725-A6A2-4CC5-B6B6-C11AF73086AE}"/>
              </a:ext>
            </a:extLst>
          </p:cNvPr>
          <p:cNvSpPr txBox="1"/>
          <p:nvPr/>
        </p:nvSpPr>
        <p:spPr>
          <a:xfrm>
            <a:off x="203200" y="457200"/>
            <a:ext cx="10627360" cy="5386090"/>
          </a:xfrm>
          <a:prstGeom prst="rect">
            <a:avLst/>
          </a:prstGeom>
          <a:noFill/>
        </p:spPr>
        <p:txBody>
          <a:bodyPr wrap="square" rtlCol="0">
            <a:spAutoFit/>
          </a:bodyPr>
          <a:lstStyle/>
          <a:p>
            <a:r>
              <a:rPr lang="en-US" sz="2800" b="1" dirty="0">
                <a:latin typeface="Abadi" panose="020B0604020202020204" pitchFamily="34" charset="0"/>
              </a:rPr>
              <a:t>REFERENCES</a:t>
            </a:r>
          </a:p>
          <a:p>
            <a:endParaRPr lang="en-US" sz="3200" b="1" dirty="0">
              <a:latin typeface="Abadi" panose="020B0604020202020204" pitchFamily="34" charset="0"/>
            </a:endParaRPr>
          </a:p>
          <a:p>
            <a:pPr marL="0" marR="0">
              <a:spcBef>
                <a:spcPts val="0"/>
              </a:spcBef>
              <a:spcAft>
                <a:spcPts val="0"/>
              </a:spcAft>
            </a:pPr>
            <a:r>
              <a:rPr lang="en-US" sz="1800" dirty="0">
                <a:effectLst/>
                <a:latin typeface="Abadi" panose="020B0604020202020204" pitchFamily="34" charset="0"/>
                <a:ea typeface="Calibri" panose="020F0502020204030204" pitchFamily="34" charset="0"/>
              </a:rPr>
              <a:t>If you have questions about what LOC code to use for your sub employees, start by contacting your designated PFA or Finance Lead.  </a:t>
            </a:r>
            <a:r>
              <a:rPr lang="en-US" dirty="0">
                <a:latin typeface="Abadi" panose="020B0604020202020204" pitchFamily="34" charset="0"/>
                <a:ea typeface="Calibri" panose="020F0502020204030204" pitchFamily="34" charset="0"/>
              </a:rPr>
              <a:t>If the PFA or Finance Lead cannot answer your question, they should contact the CACI tax department at:  </a:t>
            </a:r>
            <a:r>
              <a:rPr lang="en-US" sz="1800" u="sng" dirty="0">
                <a:solidFill>
                  <a:srgbClr val="0563C1"/>
                </a:solidFill>
                <a:effectLst/>
                <a:latin typeface="Abadi" panose="020B0604020202020204" pitchFamily="34" charset="0"/>
                <a:ea typeface="Calibri" panose="020F0502020204030204" pitchFamily="34" charset="0"/>
                <a:hlinkClick r:id="rId2"/>
              </a:rPr>
              <a:t>taxdepartment@caci.com</a:t>
            </a:r>
            <a:endParaRPr lang="en-US" sz="1800" dirty="0">
              <a:effectLst/>
              <a:latin typeface="Abadi" panose="020B0604020202020204" pitchFamily="34" charset="0"/>
              <a:ea typeface="Calibri" panose="020F0502020204030204" pitchFamily="34" charset="0"/>
            </a:endParaRPr>
          </a:p>
          <a:p>
            <a:pPr marL="0" marR="0">
              <a:spcBef>
                <a:spcPts val="0"/>
              </a:spcBef>
              <a:spcAft>
                <a:spcPts val="0"/>
              </a:spcAft>
            </a:pPr>
            <a:endParaRPr lang="en-US" sz="1800" dirty="0">
              <a:effectLst/>
              <a:latin typeface="Abadi" panose="020B0604020202020204" pitchFamily="34" charset="0"/>
              <a:ea typeface="Calibri" panose="020F0502020204030204" pitchFamily="34" charset="0"/>
            </a:endParaRPr>
          </a:p>
          <a:p>
            <a:pPr marL="0" marR="0">
              <a:spcBef>
                <a:spcPts val="0"/>
              </a:spcBef>
              <a:spcAft>
                <a:spcPts val="0"/>
              </a:spcAft>
            </a:pPr>
            <a:r>
              <a:rPr lang="en-US" sz="1800" dirty="0">
                <a:effectLst/>
                <a:latin typeface="Abadi" panose="020B0604020202020204" pitchFamily="34" charset="0"/>
                <a:ea typeface="Calibri" panose="020F0502020204030204" pitchFamily="34" charset="0"/>
              </a:rPr>
              <a:t>If you run into any errors when attempting to enter or </a:t>
            </a:r>
            <a:r>
              <a:rPr lang="en-US" dirty="0">
                <a:latin typeface="Abadi" panose="020B0604020202020204" pitchFamily="34" charset="0"/>
                <a:ea typeface="Calibri" panose="020F0502020204030204" pitchFamily="34" charset="0"/>
              </a:rPr>
              <a:t>update a Loc code or favorites in sub employee timekeeping</a:t>
            </a:r>
            <a:r>
              <a:rPr lang="en-US" sz="1800" dirty="0">
                <a:effectLst/>
                <a:latin typeface="Abadi" panose="020B0604020202020204" pitchFamily="34" charset="0"/>
                <a:ea typeface="Calibri" panose="020F0502020204030204" pitchFamily="34" charset="0"/>
              </a:rPr>
              <a:t>, contact the CACI Sub ET Admin group at: </a:t>
            </a:r>
            <a:r>
              <a:rPr lang="en-US" sz="1800" u="sng" dirty="0">
                <a:solidFill>
                  <a:srgbClr val="0563C1"/>
                </a:solidFill>
                <a:effectLst/>
                <a:latin typeface="Abadi" panose="020B0604020202020204" pitchFamily="34" charset="0"/>
                <a:ea typeface="Calibri" panose="020F0502020204030204" pitchFamily="34" charset="0"/>
                <a:hlinkClick r:id="rId3"/>
              </a:rPr>
              <a:t>subetadmin@caci.com</a:t>
            </a:r>
            <a:endParaRPr lang="en-US" sz="1800" u="sng" dirty="0">
              <a:solidFill>
                <a:srgbClr val="0563C1"/>
              </a:solidFill>
              <a:effectLst/>
              <a:latin typeface="Abadi" panose="020B0604020202020204" pitchFamily="34" charset="0"/>
              <a:ea typeface="Calibri" panose="020F0502020204030204" pitchFamily="34" charset="0"/>
            </a:endParaRPr>
          </a:p>
          <a:p>
            <a:pPr marL="0" marR="0">
              <a:spcBef>
                <a:spcPts val="0"/>
              </a:spcBef>
              <a:spcAft>
                <a:spcPts val="0"/>
              </a:spcAft>
            </a:pPr>
            <a:endParaRPr lang="en-US" sz="1800" dirty="0">
              <a:effectLst/>
              <a:latin typeface="Abadi" panose="020B0604020202020204" pitchFamily="34" charset="0"/>
              <a:ea typeface="Calibri" panose="020F0502020204030204" pitchFamily="34" charset="0"/>
            </a:endParaRPr>
          </a:p>
          <a:p>
            <a:pPr marL="0" marR="0">
              <a:spcBef>
                <a:spcPts val="0"/>
              </a:spcBef>
              <a:spcAft>
                <a:spcPts val="0"/>
              </a:spcAft>
            </a:pPr>
            <a:r>
              <a:rPr lang="en-US" sz="1800" dirty="0">
                <a:effectLst/>
                <a:latin typeface="Abadi" panose="020B0604020202020204" pitchFamily="34" charset="0"/>
                <a:ea typeface="Calibri" panose="020F0502020204030204" pitchFamily="34" charset="0"/>
              </a:rPr>
              <a:t>If you have technical issues running the report in Workday, contact the CACI Technical Assistance group at: </a:t>
            </a:r>
            <a:r>
              <a:rPr lang="en-US" sz="1800" u="sng" dirty="0">
                <a:solidFill>
                  <a:srgbClr val="0563C1"/>
                </a:solidFill>
                <a:effectLst/>
                <a:latin typeface="Abadi" panose="020B0604020202020204" pitchFamily="34" charset="0"/>
                <a:ea typeface="Calibri" panose="020F0502020204030204" pitchFamily="34" charset="0"/>
                <a:hlinkClick r:id="rId4"/>
              </a:rPr>
              <a:t>cistac@caci.com</a:t>
            </a:r>
            <a:endParaRPr lang="en-US" sz="1800" u="sng" dirty="0">
              <a:solidFill>
                <a:srgbClr val="0563C1"/>
              </a:solidFill>
              <a:effectLst/>
              <a:latin typeface="Abadi" panose="020B0604020202020204" pitchFamily="34" charset="0"/>
              <a:ea typeface="Calibri" panose="020F0502020204030204" pitchFamily="34" charset="0"/>
            </a:endParaRPr>
          </a:p>
          <a:p>
            <a:pPr marL="0" marR="0">
              <a:spcBef>
                <a:spcPts val="0"/>
              </a:spcBef>
              <a:spcAft>
                <a:spcPts val="0"/>
              </a:spcAft>
            </a:pPr>
            <a:endParaRPr lang="en-US" sz="1800" u="sng" dirty="0">
              <a:solidFill>
                <a:srgbClr val="0563C1"/>
              </a:solidFill>
              <a:effectLst/>
              <a:latin typeface="Abadi" panose="020B0604020202020204" pitchFamily="34" charset="0"/>
              <a:ea typeface="Calibri" panose="020F0502020204030204" pitchFamily="34" charset="0"/>
            </a:endParaRPr>
          </a:p>
          <a:p>
            <a:r>
              <a:rPr lang="en-US" sz="1800" dirty="0">
                <a:solidFill>
                  <a:srgbClr val="010101"/>
                </a:solidFill>
                <a:effectLst/>
                <a:latin typeface="Abadi" panose="020B0604020202020204" pitchFamily="34" charset="0"/>
                <a:ea typeface="Arial" panose="020B0604020202020204" pitchFamily="34" charset="0"/>
              </a:rPr>
              <a:t>If</a:t>
            </a:r>
            <a:r>
              <a:rPr lang="en-US" sz="1800" spc="65" dirty="0">
                <a:solidFill>
                  <a:srgbClr val="010101"/>
                </a:solidFill>
                <a:effectLst/>
                <a:latin typeface="Abadi" panose="020B0604020202020204" pitchFamily="34" charset="0"/>
                <a:ea typeface="Arial" panose="020B0604020202020204" pitchFamily="34" charset="0"/>
              </a:rPr>
              <a:t> </a:t>
            </a:r>
            <a:r>
              <a:rPr lang="en-US" sz="1800" dirty="0">
                <a:solidFill>
                  <a:srgbClr val="010101"/>
                </a:solidFill>
                <a:effectLst/>
                <a:latin typeface="Abadi" panose="020B0604020202020204" pitchFamily="34" charset="0"/>
                <a:ea typeface="Arial" panose="020B0604020202020204" pitchFamily="34" charset="0"/>
              </a:rPr>
              <a:t>you</a:t>
            </a:r>
            <a:r>
              <a:rPr lang="en-US" sz="1800" spc="-20" dirty="0">
                <a:solidFill>
                  <a:srgbClr val="010101"/>
                </a:solidFill>
                <a:effectLst/>
                <a:latin typeface="Abadi" panose="020B0604020202020204" pitchFamily="34" charset="0"/>
                <a:ea typeface="Arial" panose="020B0604020202020204" pitchFamily="34" charset="0"/>
              </a:rPr>
              <a:t> </a:t>
            </a:r>
            <a:r>
              <a:rPr lang="en-US" sz="1800" dirty="0">
                <a:solidFill>
                  <a:srgbClr val="010101"/>
                </a:solidFill>
                <a:effectLst/>
                <a:latin typeface="Abadi" panose="020B0604020202020204" pitchFamily="34" charset="0"/>
                <a:ea typeface="Arial" panose="020B0604020202020204" pitchFamily="34" charset="0"/>
              </a:rPr>
              <a:t>have</a:t>
            </a:r>
            <a:r>
              <a:rPr lang="en-US" sz="1800" spc="-15" dirty="0">
                <a:solidFill>
                  <a:srgbClr val="010101"/>
                </a:solidFill>
                <a:effectLst/>
                <a:latin typeface="Abadi" panose="020B0604020202020204" pitchFamily="34" charset="0"/>
                <a:ea typeface="Arial" panose="020B0604020202020204" pitchFamily="34" charset="0"/>
              </a:rPr>
              <a:t> </a:t>
            </a:r>
            <a:r>
              <a:rPr lang="en-US" sz="1800" dirty="0">
                <a:solidFill>
                  <a:srgbClr val="010101"/>
                </a:solidFill>
                <a:effectLst/>
                <a:latin typeface="Abadi" panose="020B0604020202020204" pitchFamily="34" charset="0"/>
                <a:ea typeface="Arial" panose="020B0604020202020204" pitchFamily="34" charset="0"/>
              </a:rPr>
              <a:t>any questions</a:t>
            </a:r>
            <a:r>
              <a:rPr lang="en-US" sz="1800" spc="5" dirty="0">
                <a:solidFill>
                  <a:srgbClr val="010101"/>
                </a:solidFill>
                <a:effectLst/>
                <a:latin typeface="Abadi" panose="020B0604020202020204" pitchFamily="34" charset="0"/>
                <a:ea typeface="Arial" panose="020B0604020202020204" pitchFamily="34" charset="0"/>
              </a:rPr>
              <a:t> </a:t>
            </a:r>
            <a:r>
              <a:rPr lang="en-US" sz="1800" dirty="0">
                <a:solidFill>
                  <a:srgbClr val="010101"/>
                </a:solidFill>
                <a:effectLst/>
                <a:latin typeface="Abadi" panose="020B0604020202020204" pitchFamily="34" charset="0"/>
                <a:ea typeface="Arial" panose="020B0604020202020204" pitchFamily="34" charset="0"/>
              </a:rPr>
              <a:t>concerning</a:t>
            </a:r>
            <a:r>
              <a:rPr lang="en-US" sz="1800" spc="20" dirty="0">
                <a:solidFill>
                  <a:srgbClr val="010101"/>
                </a:solidFill>
                <a:effectLst/>
                <a:latin typeface="Abadi" panose="020B0604020202020204" pitchFamily="34" charset="0"/>
                <a:ea typeface="Arial" panose="020B0604020202020204" pitchFamily="34" charset="0"/>
              </a:rPr>
              <a:t> </a:t>
            </a:r>
            <a:r>
              <a:rPr lang="en-US" spc="20" dirty="0">
                <a:solidFill>
                  <a:srgbClr val="010101"/>
                </a:solidFill>
                <a:latin typeface="Abadi" panose="020B0604020202020204" pitchFamily="34" charset="0"/>
                <a:ea typeface="Arial" panose="020B0604020202020204" pitchFamily="34" charset="0"/>
              </a:rPr>
              <a:t>Loc codes for subs working outside of the US, contact the CACI International Business group at: </a:t>
            </a:r>
            <a:r>
              <a:rPr lang="en-US" sz="1800" u="sng" dirty="0">
                <a:solidFill>
                  <a:srgbClr val="0862C1"/>
                </a:solidFill>
                <a:effectLst/>
                <a:latin typeface="Abadi" panose="020B0604020202020204" pitchFamily="34" charset="0"/>
                <a:ea typeface="Arial" panose="020B0604020202020204" pitchFamily="34" charset="0"/>
                <a:hlinkClick r:id="rId5"/>
              </a:rPr>
              <a:t>lnternationalBusOps@caci.com</a:t>
            </a:r>
            <a:r>
              <a:rPr lang="en-US" sz="1800" u="none" strike="noStrike" dirty="0">
                <a:solidFill>
                  <a:srgbClr val="010101"/>
                </a:solidFill>
                <a:effectLst/>
                <a:latin typeface="Abadi" panose="020B0604020202020204" pitchFamily="34" charset="0"/>
                <a:ea typeface="Arial" panose="020B0604020202020204" pitchFamily="34" charset="0"/>
                <a:hlinkClick r:id="rId5"/>
              </a:rPr>
              <a:t>.</a:t>
            </a:r>
            <a:endParaRPr lang="en-US" sz="1800" dirty="0">
              <a:effectLst/>
              <a:latin typeface="Abadi" panose="020B0604020202020204" pitchFamily="34" charset="0"/>
              <a:ea typeface="Arial" panose="020B060402020202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sz="3200" b="1" dirty="0">
              <a:latin typeface="Abadi" panose="020B0604020202020204" pitchFamily="34" charset="0"/>
            </a:endParaRPr>
          </a:p>
          <a:p>
            <a:endParaRPr lang="en-US" dirty="0"/>
          </a:p>
        </p:txBody>
      </p:sp>
    </p:spTree>
    <p:extLst>
      <p:ext uri="{BB962C8B-B14F-4D97-AF65-F5344CB8AC3E}">
        <p14:creationId xmlns:p14="http://schemas.microsoft.com/office/powerpoint/2010/main" val="151481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9773C1-4FFF-4C17-9D2C-33CF90801055}"/>
              </a:ext>
            </a:extLst>
          </p:cNvPr>
          <p:cNvSpPr>
            <a:spLocks noGrp="1"/>
          </p:cNvSpPr>
          <p:nvPr>
            <p:ph type="sldNum" sz="quarter" idx="12"/>
          </p:nvPr>
        </p:nvSpPr>
        <p:spPr/>
        <p:txBody>
          <a:bodyPr/>
          <a:lstStyle/>
          <a:p>
            <a:fld id="{B7C3644C-9880-42A0-93C3-AF8040B2BD6B}" type="slidenum">
              <a:rPr lang="en-US" smtClean="0"/>
              <a:t>14</a:t>
            </a:fld>
            <a:endParaRPr lang="en-US"/>
          </a:p>
        </p:txBody>
      </p:sp>
      <p:sp>
        <p:nvSpPr>
          <p:cNvPr id="3" name="TextBox 2">
            <a:extLst>
              <a:ext uri="{FF2B5EF4-FFF2-40B4-BE49-F238E27FC236}">
                <a16:creationId xmlns:a16="http://schemas.microsoft.com/office/drawing/2014/main" id="{F3F6E659-B72B-4D65-9470-271A56492CCD}"/>
              </a:ext>
            </a:extLst>
          </p:cNvPr>
          <p:cNvSpPr txBox="1"/>
          <p:nvPr/>
        </p:nvSpPr>
        <p:spPr>
          <a:xfrm>
            <a:off x="128016" y="136525"/>
            <a:ext cx="11722608" cy="6432530"/>
          </a:xfrm>
          <a:prstGeom prst="rect">
            <a:avLst/>
          </a:prstGeom>
          <a:noFill/>
        </p:spPr>
        <p:txBody>
          <a:bodyPr wrap="square" rtlCol="0">
            <a:spAutoFit/>
          </a:bodyPr>
          <a:lstStyle/>
          <a:p>
            <a:pPr marL="0" marR="0">
              <a:spcBef>
                <a:spcPts val="0"/>
              </a:spcBef>
            </a:pPr>
            <a:r>
              <a:rPr lang="en-US" sz="2000" b="1" dirty="0">
                <a:solidFill>
                  <a:srgbClr val="000000"/>
                </a:solidFill>
                <a:effectLst/>
                <a:latin typeface="Abadi" panose="020B0604020202020204" pitchFamily="34" charset="0"/>
                <a:ea typeface="Calibri" panose="020F0502020204030204" pitchFamily="34" charset="0"/>
              </a:rPr>
              <a:t>Frequently Asked Questions (FAQs):</a:t>
            </a:r>
          </a:p>
          <a:p>
            <a:pPr marL="0" marR="0">
              <a:spcBef>
                <a:spcPts val="0"/>
              </a:spcBef>
            </a:pPr>
            <a:endParaRPr lang="en-US" sz="1050" b="1" dirty="0">
              <a:solidFill>
                <a:srgbClr val="000000"/>
              </a:solidFill>
              <a:effectLst/>
              <a:latin typeface="Abadi" panose="020B0604020202020204" pitchFamily="34" charset="0"/>
              <a:ea typeface="Calibri" panose="020F0502020204030204" pitchFamily="34" charset="0"/>
            </a:endParaRPr>
          </a:p>
          <a:p>
            <a:pPr marL="0" marR="0">
              <a:spcBef>
                <a:spcPts val="0"/>
              </a:spcBef>
            </a:pPr>
            <a:endParaRPr lang="en-US" sz="800" b="1" dirty="0">
              <a:solidFill>
                <a:srgbClr val="000000"/>
              </a:solidFill>
              <a:effectLst/>
              <a:latin typeface="Abadi" panose="020B0604020202020204" pitchFamily="34" charset="0"/>
              <a:ea typeface="Calibri" panose="020F0502020204030204" pitchFamily="34" charset="0"/>
            </a:endParaRPr>
          </a:p>
          <a:p>
            <a:pPr marL="285750" marR="0" lvl="0" indent="-285750">
              <a:spcBef>
                <a:spcPts val="0"/>
              </a:spcBef>
              <a:buFont typeface="Arial" panose="020B0604020202020204" pitchFamily="34" charset="0"/>
              <a:buChar char="•"/>
              <a:tabLst>
                <a:tab pos="457200" algn="l"/>
              </a:tabLst>
            </a:pPr>
            <a:r>
              <a:rPr lang="en-US" sz="1400" b="1" i="1" dirty="0">
                <a:solidFill>
                  <a:srgbClr val="C00000"/>
                </a:solidFill>
                <a:effectLst/>
                <a:latin typeface="Abadi" panose="020B0604020202020204" pitchFamily="34" charset="0"/>
                <a:ea typeface="Times New Roman" panose="02020603050405020304" pitchFamily="18" charset="0"/>
              </a:rPr>
              <a:t>What is meant by the "majority of their time”?</a:t>
            </a:r>
          </a:p>
          <a:p>
            <a:pPr marL="457200" marR="0">
              <a:spcBef>
                <a:spcPts val="0"/>
              </a:spcBef>
            </a:pPr>
            <a:r>
              <a:rPr lang="en-US" sz="1400" dirty="0">
                <a:solidFill>
                  <a:srgbClr val="000000"/>
                </a:solidFill>
                <a:effectLst/>
                <a:latin typeface="Abadi" panose="020B0604020202020204" pitchFamily="34" charset="0"/>
                <a:ea typeface="Times New Roman" panose="02020603050405020304" pitchFamily="18" charset="0"/>
              </a:rPr>
              <a:t>"Majority" is where you spend more than 50% of your work time on a regular basis. Sub employees who do not have assigned workspace at a CACI facility and do not spend most of their work time at any one location shall be assigned to a Location Code representing the Tax Jurisdiction of their home.</a:t>
            </a:r>
          </a:p>
          <a:p>
            <a:pPr marL="457200" marR="0">
              <a:spcBef>
                <a:spcPts val="0"/>
              </a:spcBef>
            </a:pPr>
            <a:endParaRPr lang="en-US" sz="1400" dirty="0">
              <a:effectLst/>
              <a:latin typeface="Abadi" panose="020B0604020202020204" pitchFamily="34" charset="0"/>
              <a:ea typeface="Calibri" panose="020F0502020204030204" pitchFamily="34" charset="0"/>
            </a:endParaRPr>
          </a:p>
          <a:p>
            <a:pPr marL="285750" marR="0" lvl="0" indent="-285750">
              <a:spcBef>
                <a:spcPts val="0"/>
              </a:spcBef>
              <a:buFont typeface="Arial" panose="020B0604020202020204" pitchFamily="34" charset="0"/>
              <a:buChar char="•"/>
              <a:tabLst>
                <a:tab pos="457200" algn="l"/>
              </a:tabLst>
            </a:pPr>
            <a:r>
              <a:rPr lang="en-US" sz="1400" b="1" i="1" dirty="0">
                <a:solidFill>
                  <a:srgbClr val="C00000"/>
                </a:solidFill>
                <a:effectLst/>
                <a:latin typeface="Abadi" panose="020B0604020202020204" pitchFamily="34" charset="0"/>
                <a:ea typeface="Times New Roman" panose="02020603050405020304" pitchFamily="18" charset="0"/>
              </a:rPr>
              <a:t>I travel outside the U.S. intermittently and for less than 30 days at a time. Is there a requirement to record my time on my timecard in   a special way?</a:t>
            </a:r>
          </a:p>
          <a:p>
            <a:pPr marL="457200" marR="0">
              <a:spcBef>
                <a:spcPts val="0"/>
              </a:spcBef>
            </a:pPr>
            <a:r>
              <a:rPr lang="en-US" sz="1400" dirty="0">
                <a:solidFill>
                  <a:srgbClr val="000000"/>
                </a:solidFill>
                <a:effectLst/>
                <a:latin typeface="Abadi" panose="020B0604020202020204" pitchFamily="34" charset="0"/>
                <a:ea typeface="Times New Roman" panose="02020603050405020304" pitchFamily="18" charset="0"/>
              </a:rPr>
              <a:t>Yes. Sub employees who travel for less than 30 days at a time to destinations outside the U.S. must record their time to a special Location Code set up for intermittent travel outside the U.S.  For more details, please see number 4 in Guidance section above.</a:t>
            </a:r>
          </a:p>
          <a:p>
            <a:pPr marL="457200" marR="0">
              <a:spcBef>
                <a:spcPts val="0"/>
              </a:spcBef>
            </a:pPr>
            <a:endParaRPr lang="en-US" sz="1400" dirty="0">
              <a:effectLst/>
              <a:latin typeface="Abadi" panose="020B0604020202020204" pitchFamily="34" charset="0"/>
              <a:ea typeface="Calibri" panose="020F0502020204030204" pitchFamily="34" charset="0"/>
            </a:endParaRPr>
          </a:p>
          <a:p>
            <a:pPr marL="285750" marR="0" lvl="0" indent="-285750">
              <a:spcBef>
                <a:spcPts val="0"/>
              </a:spcBef>
              <a:buFont typeface="Arial" panose="020B0604020202020204" pitchFamily="34" charset="0"/>
              <a:buChar char="•"/>
              <a:tabLst>
                <a:tab pos="457200" algn="l"/>
              </a:tabLst>
            </a:pPr>
            <a:r>
              <a:rPr lang="en-US" sz="1400" b="1" i="1" dirty="0">
                <a:solidFill>
                  <a:srgbClr val="C00000"/>
                </a:solidFill>
                <a:effectLst/>
                <a:latin typeface="Abadi" panose="020B0604020202020204" pitchFamily="34" charset="0"/>
                <a:ea typeface="Times New Roman" panose="02020603050405020304" pitchFamily="18" charset="0"/>
              </a:rPr>
              <a:t>I need to set-up a Location Code for a location with a classified mailing address. How do I know what information about the location can be provided?</a:t>
            </a:r>
          </a:p>
          <a:p>
            <a:pPr marL="457200" marR="0">
              <a:spcBef>
                <a:spcPts val="0"/>
              </a:spcBef>
            </a:pPr>
            <a:r>
              <a:rPr lang="en-US" sz="1400" dirty="0">
                <a:solidFill>
                  <a:srgbClr val="000000"/>
                </a:solidFill>
                <a:effectLst/>
                <a:latin typeface="Abadi" panose="020B0604020202020204" pitchFamily="34" charset="0"/>
                <a:ea typeface="Times New Roman" panose="02020603050405020304" pitchFamily="18" charset="0"/>
              </a:rPr>
              <a:t>Contact your Security POC to determine how much address information can be provided. Fill out the Form 288 - CACI Location Code Request Form (LCR) with this information and follow the routing instructions. </a:t>
            </a:r>
          </a:p>
          <a:p>
            <a:pPr marL="457200" marR="0">
              <a:spcBef>
                <a:spcPts val="0"/>
              </a:spcBef>
            </a:pPr>
            <a:endParaRPr lang="en-US" sz="1400" dirty="0">
              <a:effectLst/>
              <a:latin typeface="Abadi" panose="020B0604020202020204" pitchFamily="34" charset="0"/>
              <a:ea typeface="Calibri" panose="020F0502020204030204" pitchFamily="34" charset="0"/>
            </a:endParaRPr>
          </a:p>
          <a:p>
            <a:pPr marL="342900" marR="0" lvl="0" indent="-342900">
              <a:spcBef>
                <a:spcPts val="0"/>
              </a:spcBef>
              <a:buFont typeface="Arial" panose="020B0604020202020204" pitchFamily="34" charset="0"/>
              <a:buChar char="•"/>
              <a:tabLst>
                <a:tab pos="457200" algn="l"/>
              </a:tabLst>
            </a:pPr>
            <a:r>
              <a:rPr lang="en-US" sz="1400" b="1" i="1" dirty="0">
                <a:solidFill>
                  <a:srgbClr val="C00000"/>
                </a:solidFill>
                <a:effectLst/>
                <a:latin typeface="Abadi" panose="020B0604020202020204" pitchFamily="34" charset="0"/>
                <a:ea typeface="Times New Roman" panose="02020603050405020304" pitchFamily="18" charset="0"/>
              </a:rPr>
              <a:t>What if there is an existing Loc code for the building, I am working in but for a different floor or Suite than where I am working?</a:t>
            </a:r>
            <a:endParaRPr lang="en-US" sz="1400" dirty="0">
              <a:solidFill>
                <a:srgbClr val="C00000"/>
              </a:solidFill>
              <a:effectLst/>
              <a:latin typeface="Abadi" panose="020B0604020202020204" pitchFamily="34" charset="0"/>
              <a:ea typeface="Calibri" panose="020F0502020204030204" pitchFamily="34" charset="0"/>
            </a:endParaRPr>
          </a:p>
          <a:p>
            <a:pPr marL="457200" marR="0">
              <a:spcBef>
                <a:spcPts val="0"/>
              </a:spcBef>
            </a:pPr>
            <a:r>
              <a:rPr lang="en-US" sz="1400" dirty="0">
                <a:solidFill>
                  <a:srgbClr val="000000"/>
                </a:solidFill>
                <a:effectLst/>
                <a:latin typeface="Abadi" panose="020B0604020202020204" pitchFamily="34" charset="0"/>
                <a:ea typeface="Times New Roman" panose="02020603050405020304" pitchFamily="18" charset="0"/>
              </a:rPr>
              <a:t>You do not have to create a new Loc code for a different floor or Suite number (you can use that existing Loc code for the building).</a:t>
            </a:r>
            <a:endParaRPr lang="en-US" sz="1400" dirty="0">
              <a:effectLst/>
              <a:latin typeface="Abadi" panose="020B0604020202020204" pitchFamily="34" charset="0"/>
              <a:ea typeface="Calibri" panose="020F0502020204030204" pitchFamily="34" charset="0"/>
            </a:endParaRPr>
          </a:p>
          <a:p>
            <a:pPr marL="457200" marR="0">
              <a:spcBef>
                <a:spcPts val="0"/>
              </a:spcBef>
            </a:pPr>
            <a:r>
              <a:rPr lang="en-US" sz="1400" dirty="0">
                <a:solidFill>
                  <a:srgbClr val="000000"/>
                </a:solidFill>
                <a:effectLst/>
                <a:latin typeface="Abadi" panose="020B0604020202020204" pitchFamily="34" charset="0"/>
                <a:ea typeface="Times New Roman" panose="02020603050405020304" pitchFamily="18" charset="0"/>
              </a:rPr>
              <a:t> </a:t>
            </a:r>
            <a:endParaRPr lang="en-US" sz="1400" dirty="0">
              <a:effectLst/>
              <a:latin typeface="Abadi" panose="020B0604020202020204" pitchFamily="34" charset="0"/>
              <a:ea typeface="Calibri" panose="020F0502020204030204" pitchFamily="34" charset="0"/>
            </a:endParaRPr>
          </a:p>
          <a:p>
            <a:pPr marL="342900" marR="0" lvl="0" indent="-342900">
              <a:spcBef>
                <a:spcPts val="0"/>
              </a:spcBef>
              <a:buFont typeface="Arial" panose="020B0604020202020204" pitchFamily="34" charset="0"/>
              <a:buChar char="•"/>
              <a:tabLst>
                <a:tab pos="457200" algn="l"/>
              </a:tabLst>
            </a:pPr>
            <a:r>
              <a:rPr lang="en-US" sz="1400" b="1" i="1" dirty="0">
                <a:solidFill>
                  <a:srgbClr val="C00000"/>
                </a:solidFill>
                <a:effectLst/>
                <a:latin typeface="Abadi" panose="020B0604020202020204" pitchFamily="34" charset="0"/>
                <a:ea typeface="Times New Roman" panose="02020603050405020304" pitchFamily="18" charset="0"/>
              </a:rPr>
              <a:t>I am working at my Supplier company’s site.  I don’t see site type as Vendor site.  Do I need to create a new Loc code?</a:t>
            </a:r>
            <a:endParaRPr lang="en-US" sz="1400" dirty="0">
              <a:solidFill>
                <a:srgbClr val="C00000"/>
              </a:solidFill>
              <a:effectLst/>
              <a:latin typeface="Abadi" panose="020B0604020202020204" pitchFamily="34" charset="0"/>
              <a:ea typeface="Calibri" panose="020F0502020204030204" pitchFamily="34" charset="0"/>
            </a:endParaRPr>
          </a:p>
          <a:p>
            <a:pPr marL="457200" marR="0">
              <a:spcBef>
                <a:spcPts val="0"/>
              </a:spcBef>
            </a:pPr>
            <a:r>
              <a:rPr lang="en-US" sz="1400" dirty="0">
                <a:solidFill>
                  <a:srgbClr val="000000"/>
                </a:solidFill>
                <a:effectLst/>
                <a:latin typeface="Abadi" panose="020B0604020202020204" pitchFamily="34" charset="0"/>
                <a:ea typeface="Calibri" panose="020F0502020204030204" pitchFamily="34" charset="0"/>
              </a:rPr>
              <a:t>Supplier company site falls into the “HOME” category so if there is an existing Loc code for that City, State and zip listed as Home site, you can use that one.  If a location code does not exist, request a new Home Site Tax Jurisdiction location code for the City, State, Zip of the supplier location."</a:t>
            </a:r>
            <a:endParaRPr lang="en-US" sz="1400" dirty="0">
              <a:effectLst/>
              <a:latin typeface="Abadi" panose="020B0604020202020204" pitchFamily="34" charset="0"/>
              <a:ea typeface="Calibri" panose="020F0502020204030204" pitchFamily="34" charset="0"/>
            </a:endParaRPr>
          </a:p>
          <a:p>
            <a:pPr marL="457200" marR="0">
              <a:spcBef>
                <a:spcPts val="0"/>
              </a:spcBef>
            </a:pPr>
            <a:r>
              <a:rPr lang="en-US" sz="1400" dirty="0">
                <a:solidFill>
                  <a:srgbClr val="000000"/>
                </a:solidFill>
                <a:effectLst/>
                <a:latin typeface="Abadi" panose="020B0604020202020204" pitchFamily="34" charset="0"/>
                <a:ea typeface="Times New Roman" panose="02020603050405020304" pitchFamily="18" charset="0"/>
              </a:rPr>
              <a:t> </a:t>
            </a:r>
            <a:endParaRPr lang="en-US" sz="1400" dirty="0">
              <a:effectLst/>
              <a:latin typeface="Abadi" panose="020B0604020202020204" pitchFamily="34" charset="0"/>
              <a:ea typeface="Calibri" panose="020F0502020204030204" pitchFamily="34" charset="0"/>
            </a:endParaRPr>
          </a:p>
          <a:p>
            <a:pPr marL="342900" marR="0" lvl="0" indent="-342900">
              <a:spcBef>
                <a:spcPts val="0"/>
              </a:spcBef>
              <a:buFont typeface="Arial" panose="020B0604020202020204" pitchFamily="34" charset="0"/>
              <a:buChar char="•"/>
              <a:tabLst>
                <a:tab pos="457200" algn="l"/>
              </a:tabLst>
            </a:pPr>
            <a:r>
              <a:rPr lang="en-US" sz="1400" b="1" i="1" dirty="0">
                <a:solidFill>
                  <a:srgbClr val="C00000"/>
                </a:solidFill>
                <a:effectLst/>
                <a:latin typeface="Abadi" panose="020B0604020202020204" pitchFamily="34" charset="0"/>
                <a:ea typeface="Times New Roman" panose="02020603050405020304" pitchFamily="18" charset="0"/>
              </a:rPr>
              <a:t>My sub employee will be traveling a few days inside the US.  Do they need to use a different LOC code for those few days?</a:t>
            </a:r>
            <a:endParaRPr lang="en-US" sz="1400" dirty="0">
              <a:solidFill>
                <a:srgbClr val="C00000"/>
              </a:solidFill>
              <a:effectLst/>
              <a:latin typeface="Abadi" panose="020B0604020202020204" pitchFamily="34" charset="0"/>
              <a:ea typeface="Calibri" panose="020F0502020204030204" pitchFamily="34" charset="0"/>
            </a:endParaRPr>
          </a:p>
          <a:p>
            <a:pPr marL="457200" marR="0">
              <a:spcBef>
                <a:spcPts val="0"/>
              </a:spcBef>
            </a:pPr>
            <a:r>
              <a:rPr lang="en-US" sz="1400" dirty="0">
                <a:solidFill>
                  <a:srgbClr val="000000"/>
                </a:solidFill>
                <a:effectLst/>
                <a:latin typeface="Abadi" panose="020B0604020202020204" pitchFamily="34" charset="0"/>
                <a:ea typeface="Times New Roman" panose="02020603050405020304" pitchFamily="18" charset="0"/>
              </a:rPr>
              <a:t> No, if the sub is traveling </a:t>
            </a:r>
            <a:r>
              <a:rPr lang="en-US" sz="1400" u="sng" dirty="0">
                <a:solidFill>
                  <a:srgbClr val="000000"/>
                </a:solidFill>
                <a:effectLst/>
                <a:latin typeface="Abadi" panose="020B0604020202020204" pitchFamily="34" charset="0"/>
                <a:ea typeface="Times New Roman" panose="02020603050405020304" pitchFamily="18" charset="0"/>
              </a:rPr>
              <a:t>inside the US</a:t>
            </a:r>
            <a:r>
              <a:rPr lang="en-US" sz="1400" dirty="0">
                <a:solidFill>
                  <a:srgbClr val="000000"/>
                </a:solidFill>
                <a:effectLst/>
                <a:latin typeface="Abadi" panose="020B0604020202020204" pitchFamily="34" charset="0"/>
                <a:ea typeface="Times New Roman" panose="02020603050405020304" pitchFamily="18" charset="0"/>
              </a:rPr>
              <a:t> for a short trip, they do not need to use a different LOC code for those few days.</a:t>
            </a:r>
            <a:endParaRPr lang="en-US" sz="1400" dirty="0">
              <a:effectLst/>
              <a:latin typeface="Abadi" panose="020B0604020202020204" pitchFamily="34" charset="0"/>
              <a:ea typeface="Calibri" panose="020F0502020204030204" pitchFamily="34" charset="0"/>
            </a:endParaRPr>
          </a:p>
          <a:p>
            <a:endParaRPr lang="en-US" sz="1400" dirty="0">
              <a:latin typeface="Abadi" panose="020B0604020202020204" pitchFamily="34" charset="0"/>
            </a:endParaRPr>
          </a:p>
        </p:txBody>
      </p:sp>
    </p:spTree>
    <p:extLst>
      <p:ext uri="{BB962C8B-B14F-4D97-AF65-F5344CB8AC3E}">
        <p14:creationId xmlns:p14="http://schemas.microsoft.com/office/powerpoint/2010/main" val="368789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431DB3-8B67-4D7D-8DE5-72EBD4F9BEDE}"/>
              </a:ext>
            </a:extLst>
          </p:cNvPr>
          <p:cNvSpPr>
            <a:spLocks noGrp="1"/>
          </p:cNvSpPr>
          <p:nvPr>
            <p:ph type="sldNum" sz="quarter" idx="12"/>
          </p:nvPr>
        </p:nvSpPr>
        <p:spPr/>
        <p:txBody>
          <a:bodyPr/>
          <a:lstStyle/>
          <a:p>
            <a:fld id="{B7C3644C-9880-42A0-93C3-AF8040B2BD6B}" type="slidenum">
              <a:rPr lang="en-US" smtClean="0"/>
              <a:t>15</a:t>
            </a:fld>
            <a:endParaRPr lang="en-US"/>
          </a:p>
        </p:txBody>
      </p:sp>
      <p:sp>
        <p:nvSpPr>
          <p:cNvPr id="3" name="TextBox 2">
            <a:extLst>
              <a:ext uri="{FF2B5EF4-FFF2-40B4-BE49-F238E27FC236}">
                <a16:creationId xmlns:a16="http://schemas.microsoft.com/office/drawing/2014/main" id="{8FDFEA7A-A560-4672-B8EE-F9F95491E1FE}"/>
              </a:ext>
            </a:extLst>
          </p:cNvPr>
          <p:cNvSpPr txBox="1"/>
          <p:nvPr/>
        </p:nvSpPr>
        <p:spPr>
          <a:xfrm>
            <a:off x="159026" y="136525"/>
            <a:ext cx="10742212" cy="7565854"/>
          </a:xfrm>
          <a:prstGeom prst="rect">
            <a:avLst/>
          </a:prstGeom>
          <a:noFill/>
        </p:spPr>
        <p:txBody>
          <a:bodyPr wrap="square" rtlCol="0">
            <a:spAutoFit/>
          </a:bodyPr>
          <a:lstStyle/>
          <a:p>
            <a:pPr marL="457200" marR="0" indent="-228600">
              <a:spcBef>
                <a:spcPts val="0"/>
              </a:spcBef>
            </a:pPr>
            <a:r>
              <a:rPr lang="en-US" sz="1600" b="1" dirty="0">
                <a:effectLst/>
                <a:latin typeface="Abadi" panose="020B0604020202020204" pitchFamily="34" charset="0"/>
                <a:ea typeface="Calibri" panose="020F0502020204030204" pitchFamily="34" charset="0"/>
                <a:cs typeface="Times New Roman" panose="02020603050405020304" pitchFamily="18" charset="0"/>
              </a:rPr>
              <a:t>	</a:t>
            </a:r>
            <a:r>
              <a:rPr lang="en-US" sz="1600" b="1" u="sng" dirty="0">
                <a:effectLst/>
                <a:latin typeface="Abadi" panose="020B0604020202020204" pitchFamily="34" charset="0"/>
                <a:ea typeface="Calibri" panose="020F0502020204030204" pitchFamily="34" charset="0"/>
                <a:cs typeface="Times New Roman" panose="02020603050405020304" pitchFamily="18" charset="0"/>
              </a:rPr>
              <a:t>QUESTIONS FROM 03/28/22 TEAMS TRAINING SESSION:</a:t>
            </a:r>
            <a:endParaRPr lang="en-US" sz="1200" dirty="0">
              <a:effectLst/>
              <a:latin typeface="Abadi" panose="020B0604020202020204" pitchFamily="34" charset="0"/>
              <a:ea typeface="Calibri" panose="020F0502020204030204" pitchFamily="34" charset="0"/>
              <a:cs typeface="Times New Roman" panose="02020603050405020304" pitchFamily="18" charset="0"/>
            </a:endParaRPr>
          </a:p>
          <a:p>
            <a:pPr marL="457200" marR="0" indent="-228600">
              <a:spcBef>
                <a:spcPts val="0"/>
              </a:spcBef>
            </a:pPr>
            <a:r>
              <a:rPr lang="en-US" sz="1200" dirty="0">
                <a:effectLst/>
                <a:latin typeface="Abadi" panose="020B0604020202020204" pitchFamily="34" charset="0"/>
                <a:ea typeface="Calibri" panose="020F0502020204030204" pitchFamily="34" charset="0"/>
                <a:cs typeface="Times New Roman" panose="02020603050405020304" pitchFamily="18" charset="0"/>
              </a:rPr>
              <a:t> </a:t>
            </a:r>
          </a:p>
          <a:p>
            <a:pPr marL="342900" marR="0" lvl="0" indent="-342900">
              <a:spcBef>
                <a:spcPts val="0"/>
              </a:spcBef>
              <a:buFont typeface="+mj-lt"/>
              <a:buAutoNum type="arabicPeriod"/>
            </a:pPr>
            <a:r>
              <a:rPr lang="en-US" sz="1300" u="sng" dirty="0">
                <a:solidFill>
                  <a:srgbClr val="FF0000"/>
                </a:solidFill>
                <a:effectLst/>
                <a:latin typeface="Abadi" panose="020B0604020202020204" pitchFamily="34" charset="0"/>
                <a:ea typeface="Calibri" panose="020F0502020204030204" pitchFamily="34" charset="0"/>
                <a:cs typeface="Times New Roman" panose="02020603050405020304" pitchFamily="18" charset="0"/>
              </a:rPr>
              <a:t>Question</a:t>
            </a:r>
            <a:r>
              <a:rPr lang="en-US" sz="1300" u="sng" dirty="0">
                <a:effectLst/>
                <a:latin typeface="Abadi" panose="020B0604020202020204" pitchFamily="34" charset="0"/>
                <a:ea typeface="Calibri" panose="020F0502020204030204" pitchFamily="34" charset="0"/>
                <a:cs typeface="Times New Roman" panose="02020603050405020304" pitchFamily="18" charset="0"/>
              </a:rPr>
              <a:t>:</a:t>
            </a:r>
            <a:r>
              <a:rPr lang="en-US" sz="1300" dirty="0">
                <a:effectLst/>
                <a:latin typeface="Abadi" panose="020B0604020202020204" pitchFamily="34" charset="0"/>
                <a:ea typeface="Calibri" panose="020F0502020204030204" pitchFamily="34" charset="0"/>
                <a:cs typeface="Times New Roman" panose="02020603050405020304" pitchFamily="18" charset="0"/>
              </a:rPr>
              <a:t> What if sub employees don’t have a designated workspace but come into the CACI or Client site periodically and sit at desks or conference rooms that are not being used (ex. Office hoteling)?</a:t>
            </a:r>
          </a:p>
          <a:p>
            <a:pPr marL="457200" marR="0">
              <a:spcBef>
                <a:spcPts val="0"/>
              </a:spcBef>
            </a:pPr>
            <a:r>
              <a:rPr lang="en-US" sz="1300" u="sng" dirty="0">
                <a:solidFill>
                  <a:srgbClr val="00B0F0"/>
                </a:solidFill>
                <a:effectLst/>
                <a:latin typeface="Abadi" panose="020B0604020202020204" pitchFamily="34" charset="0"/>
                <a:ea typeface="Calibri" panose="020F0502020204030204" pitchFamily="34" charset="0"/>
                <a:cs typeface="Times New Roman" panose="02020603050405020304" pitchFamily="18" charset="0"/>
              </a:rPr>
              <a:t>Answer:</a:t>
            </a:r>
            <a:r>
              <a:rPr lang="en-US" sz="1300" dirty="0">
                <a:solidFill>
                  <a:srgbClr val="00B0F0"/>
                </a:solidFill>
                <a:effectLst/>
                <a:latin typeface="Abadi" panose="020B0604020202020204" pitchFamily="34" charset="0"/>
                <a:ea typeface="Calibri" panose="020F0502020204030204" pitchFamily="34" charset="0"/>
                <a:cs typeface="Times New Roman" panose="02020603050405020304" pitchFamily="18" charset="0"/>
              </a:rPr>
              <a:t>  </a:t>
            </a:r>
            <a:r>
              <a:rPr lang="en-US" sz="1300" dirty="0">
                <a:effectLst/>
                <a:latin typeface="Abadi" panose="020B0604020202020204" pitchFamily="34" charset="0"/>
                <a:ea typeface="Calibri" panose="020F0502020204030204" pitchFamily="34" charset="0"/>
                <a:cs typeface="Times New Roman" panose="02020603050405020304" pitchFamily="18" charset="0"/>
              </a:rPr>
              <a:t>Since it is not a permanent designated workspace, the sub should use a Loc code for HOME site.</a:t>
            </a:r>
          </a:p>
          <a:p>
            <a:pPr marL="457200" marR="0">
              <a:spcBef>
                <a:spcPts val="0"/>
              </a:spcBef>
            </a:pPr>
            <a:r>
              <a:rPr lang="en-US" sz="1300" dirty="0">
                <a:effectLst/>
                <a:latin typeface="Abadi" panose="020B0604020202020204" pitchFamily="34" charset="0"/>
                <a:ea typeface="Calibri" panose="020F0502020204030204" pitchFamily="34" charset="0"/>
                <a:cs typeface="Times New Roman" panose="02020603050405020304" pitchFamily="18" charset="0"/>
              </a:rPr>
              <a:t> </a:t>
            </a:r>
          </a:p>
          <a:p>
            <a:pPr marL="342900" marR="0" lvl="0" indent="-342900">
              <a:spcBef>
                <a:spcPts val="0"/>
              </a:spcBef>
              <a:buFont typeface="+mj-lt"/>
              <a:buAutoNum type="arabicPeriod" startAt="2"/>
            </a:pPr>
            <a:r>
              <a:rPr lang="en-US" sz="1300" u="sng" dirty="0">
                <a:solidFill>
                  <a:srgbClr val="FF0000"/>
                </a:solidFill>
                <a:effectLst/>
                <a:latin typeface="Abadi" panose="020B0604020202020204" pitchFamily="34" charset="0"/>
                <a:ea typeface="Calibri" panose="020F0502020204030204" pitchFamily="34" charset="0"/>
                <a:cs typeface="Times New Roman" panose="02020603050405020304" pitchFamily="18" charset="0"/>
              </a:rPr>
              <a:t>Question:</a:t>
            </a:r>
            <a:r>
              <a:rPr lang="en-US" sz="1300" dirty="0">
                <a:effectLst/>
                <a:latin typeface="Abadi" panose="020B0604020202020204" pitchFamily="34" charset="0"/>
                <a:ea typeface="Calibri" panose="020F0502020204030204" pitchFamily="34" charset="0"/>
                <a:cs typeface="Times New Roman" panose="02020603050405020304" pitchFamily="18" charset="0"/>
              </a:rPr>
              <a:t> Some suppliers bill us for overseas insurance so in those instances does the sub still need to allocated time to all the various countries?</a:t>
            </a:r>
          </a:p>
          <a:p>
            <a:pPr marL="457200" marR="0">
              <a:spcBef>
                <a:spcPts val="0"/>
              </a:spcBef>
            </a:pPr>
            <a:r>
              <a:rPr lang="en-US" sz="1300" u="sng" dirty="0">
                <a:solidFill>
                  <a:srgbClr val="00B0F0"/>
                </a:solidFill>
                <a:effectLst/>
                <a:latin typeface="Abadi" panose="020B0604020202020204" pitchFamily="34" charset="0"/>
                <a:ea typeface="Calibri" panose="020F0502020204030204" pitchFamily="34" charset="0"/>
                <a:cs typeface="Times New Roman" panose="02020603050405020304" pitchFamily="18" charset="0"/>
              </a:rPr>
              <a:t>Answer:</a:t>
            </a:r>
            <a:r>
              <a:rPr lang="en-US" sz="1300" dirty="0">
                <a:effectLst/>
                <a:latin typeface="Abadi" panose="020B0604020202020204" pitchFamily="34" charset="0"/>
                <a:ea typeface="Calibri" panose="020F0502020204030204" pitchFamily="34" charset="0"/>
                <a:cs typeface="Times New Roman" panose="02020603050405020304" pitchFamily="18" charset="0"/>
              </a:rPr>
              <a:t> Yes, the sub employees still need to allocate to Loc codes according to the OCONUS guidelines as the Loc codes are not used just for insurance purposes.</a:t>
            </a:r>
          </a:p>
          <a:p>
            <a:pPr marL="457200" marR="0">
              <a:spcBef>
                <a:spcPts val="0"/>
              </a:spcBef>
            </a:pPr>
            <a:r>
              <a:rPr lang="en-US" sz="1300" dirty="0">
                <a:effectLst/>
                <a:latin typeface="Abadi" panose="020B0604020202020204" pitchFamily="34" charset="0"/>
                <a:ea typeface="Calibri" panose="020F0502020204030204" pitchFamily="34" charset="0"/>
                <a:cs typeface="Times New Roman" panose="02020603050405020304" pitchFamily="18" charset="0"/>
              </a:rPr>
              <a:t> </a:t>
            </a:r>
          </a:p>
          <a:p>
            <a:pPr marL="342900" marR="0" lvl="0" indent="-342900">
              <a:spcBef>
                <a:spcPts val="0"/>
              </a:spcBef>
              <a:buFont typeface="+mj-lt"/>
              <a:buAutoNum type="arabicPeriod" startAt="3"/>
            </a:pPr>
            <a:r>
              <a:rPr lang="en-US" sz="1300" u="sng" dirty="0">
                <a:solidFill>
                  <a:srgbClr val="FF0000"/>
                </a:solidFill>
                <a:effectLst/>
                <a:latin typeface="Abadi" panose="020B0604020202020204" pitchFamily="34" charset="0"/>
                <a:ea typeface="Calibri" panose="020F0502020204030204" pitchFamily="34" charset="0"/>
                <a:cs typeface="Times New Roman" panose="02020603050405020304" pitchFamily="18" charset="0"/>
              </a:rPr>
              <a:t>Question:</a:t>
            </a:r>
            <a:r>
              <a:rPr lang="en-US" sz="1300" dirty="0">
                <a:solidFill>
                  <a:srgbClr val="FF0000"/>
                </a:solidFill>
                <a:effectLst/>
                <a:latin typeface="Abadi" panose="020B0604020202020204" pitchFamily="34" charset="0"/>
                <a:ea typeface="Calibri" panose="020F0502020204030204" pitchFamily="34" charset="0"/>
                <a:cs typeface="Times New Roman" panose="02020603050405020304" pitchFamily="18" charset="0"/>
              </a:rPr>
              <a:t>  </a:t>
            </a:r>
            <a:r>
              <a:rPr lang="en-US" sz="1300" dirty="0">
                <a:effectLst/>
                <a:latin typeface="Abadi" panose="020B0604020202020204" pitchFamily="34" charset="0"/>
                <a:ea typeface="Calibri" panose="020F0502020204030204" pitchFamily="34" charset="0"/>
                <a:cs typeface="Times New Roman" panose="02020603050405020304" pitchFamily="18" charset="0"/>
              </a:rPr>
              <a:t>If a sub is in a country less than 24 hours, do they still have to change Loc codes in the timesheet?</a:t>
            </a:r>
          </a:p>
          <a:p>
            <a:pPr marL="457200"/>
            <a:r>
              <a:rPr lang="en-US" sz="1300" u="sng" dirty="0">
                <a:solidFill>
                  <a:srgbClr val="00B0F0"/>
                </a:solidFill>
                <a:effectLst/>
                <a:latin typeface="Abadi" panose="020B0604020202020204" pitchFamily="34" charset="0"/>
                <a:ea typeface="Calibri" panose="020F0502020204030204" pitchFamily="34" charset="0"/>
                <a:cs typeface="Times New Roman" panose="02020603050405020304" pitchFamily="18" charset="0"/>
              </a:rPr>
              <a:t>Answer: </a:t>
            </a:r>
            <a:r>
              <a:rPr lang="en-US" sz="1300" dirty="0">
                <a:effectLst/>
                <a:latin typeface="Abadi" panose="020B0604020202020204" pitchFamily="34" charset="0"/>
                <a:ea typeface="Calibri" panose="020F0502020204030204" pitchFamily="34" charset="0"/>
              </a:rPr>
              <a:t>If the layover does not require departure from airport security, you do not need to enter a different country code. However, if your layover, requires you to remain in a country awaiting a connecting flight and you will leave the airport to stay in accommodations, you should enter a temporary location code for the duration of your stay in the layover country</a:t>
            </a:r>
          </a:p>
          <a:p>
            <a:pPr marL="457200" marR="0">
              <a:spcBef>
                <a:spcPts val="0"/>
              </a:spcBef>
            </a:pPr>
            <a:r>
              <a:rPr lang="en-US" sz="1300" dirty="0">
                <a:effectLst/>
                <a:latin typeface="Abadi" panose="020B0604020202020204" pitchFamily="34" charset="0"/>
                <a:ea typeface="Calibri" panose="020F0502020204030204" pitchFamily="34" charset="0"/>
                <a:cs typeface="Times New Roman" panose="02020603050405020304" pitchFamily="18" charset="0"/>
              </a:rPr>
              <a:t> </a:t>
            </a:r>
          </a:p>
          <a:p>
            <a:pPr marL="342900" marR="0" lvl="0" indent="-342900">
              <a:spcBef>
                <a:spcPts val="0"/>
              </a:spcBef>
              <a:buFont typeface="+mj-lt"/>
              <a:buAutoNum type="arabicPeriod" startAt="4"/>
            </a:pPr>
            <a:r>
              <a:rPr lang="en-US" sz="1300" u="sng" dirty="0">
                <a:solidFill>
                  <a:srgbClr val="FF0000"/>
                </a:solidFill>
                <a:effectLst/>
                <a:latin typeface="Abadi" panose="020B0604020202020204" pitchFamily="34" charset="0"/>
                <a:ea typeface="Calibri" panose="020F0502020204030204" pitchFamily="34" charset="0"/>
                <a:cs typeface="Times New Roman" panose="02020603050405020304" pitchFamily="18" charset="0"/>
              </a:rPr>
              <a:t>Question:</a:t>
            </a:r>
            <a:r>
              <a:rPr lang="en-US" sz="1300" dirty="0">
                <a:solidFill>
                  <a:srgbClr val="FF0000"/>
                </a:solidFill>
                <a:effectLst/>
                <a:latin typeface="Abadi" panose="020B0604020202020204" pitchFamily="34" charset="0"/>
                <a:ea typeface="Calibri" panose="020F0502020204030204" pitchFamily="34" charset="0"/>
                <a:cs typeface="Times New Roman" panose="02020603050405020304" pitchFamily="18" charset="0"/>
              </a:rPr>
              <a:t>  </a:t>
            </a:r>
            <a:r>
              <a:rPr lang="en-US" sz="1300" dirty="0">
                <a:effectLst/>
                <a:latin typeface="Abadi" panose="020B0604020202020204" pitchFamily="34" charset="0"/>
                <a:ea typeface="Calibri" panose="020F0502020204030204" pitchFamily="34" charset="0"/>
                <a:cs typeface="Times New Roman" panose="02020603050405020304" pitchFamily="18" charset="0"/>
              </a:rPr>
              <a:t>Can subs allocate to the supplier’s headquarters site even though that is not where they are working and don’t have a designated workspace at that supplier site?</a:t>
            </a:r>
          </a:p>
          <a:p>
            <a:pPr marL="457200" marR="0">
              <a:spcBef>
                <a:spcPts val="0"/>
              </a:spcBef>
            </a:pPr>
            <a:r>
              <a:rPr lang="en-US" sz="1300" u="sng" dirty="0">
                <a:solidFill>
                  <a:srgbClr val="00B0F0"/>
                </a:solidFill>
                <a:effectLst/>
                <a:latin typeface="Abadi" panose="020B0604020202020204" pitchFamily="34" charset="0"/>
                <a:ea typeface="Calibri" panose="020F0502020204030204" pitchFamily="34" charset="0"/>
                <a:cs typeface="Times New Roman" panose="02020603050405020304" pitchFamily="18" charset="0"/>
              </a:rPr>
              <a:t>Answer:</a:t>
            </a:r>
            <a:r>
              <a:rPr lang="en-US" sz="1300" dirty="0">
                <a:solidFill>
                  <a:srgbClr val="00B0F0"/>
                </a:solidFill>
                <a:effectLst/>
                <a:latin typeface="Abadi" panose="020B0604020202020204" pitchFamily="34" charset="0"/>
                <a:ea typeface="Calibri" panose="020F0502020204030204" pitchFamily="34" charset="0"/>
                <a:cs typeface="Times New Roman" panose="02020603050405020304" pitchFamily="18" charset="0"/>
              </a:rPr>
              <a:t> </a:t>
            </a:r>
            <a:r>
              <a:rPr lang="en-US" sz="1300" dirty="0">
                <a:effectLst/>
                <a:latin typeface="Abadi" panose="020B0604020202020204" pitchFamily="34" charset="0"/>
                <a:ea typeface="Calibri" panose="020F0502020204030204" pitchFamily="34" charset="0"/>
                <a:cs typeface="Times New Roman" panose="02020603050405020304" pitchFamily="18" charset="0"/>
              </a:rPr>
              <a:t> No, they should use the Loc code that represents where the work is being performed.</a:t>
            </a:r>
          </a:p>
          <a:p>
            <a:pPr marL="457200" marR="0">
              <a:spcBef>
                <a:spcPts val="0"/>
              </a:spcBef>
            </a:pPr>
            <a:r>
              <a:rPr lang="en-US" sz="1300" dirty="0">
                <a:effectLst/>
                <a:latin typeface="Abadi" panose="020B0604020202020204" pitchFamily="34" charset="0"/>
                <a:ea typeface="Calibri" panose="020F0502020204030204" pitchFamily="34" charset="0"/>
                <a:cs typeface="Times New Roman" panose="02020603050405020304" pitchFamily="18" charset="0"/>
              </a:rPr>
              <a:t> </a:t>
            </a:r>
          </a:p>
          <a:p>
            <a:pPr marL="342900" marR="0" lvl="0" indent="-342900">
              <a:spcBef>
                <a:spcPts val="0"/>
              </a:spcBef>
              <a:buFont typeface="+mj-lt"/>
              <a:buAutoNum type="arabicPeriod" startAt="5"/>
            </a:pPr>
            <a:r>
              <a:rPr lang="en-US" sz="1300" u="sng" dirty="0">
                <a:solidFill>
                  <a:srgbClr val="FF0000"/>
                </a:solidFill>
                <a:effectLst/>
                <a:latin typeface="Abadi" panose="020B0604020202020204" pitchFamily="34" charset="0"/>
                <a:ea typeface="Calibri" panose="020F0502020204030204" pitchFamily="34" charset="0"/>
                <a:cs typeface="Times New Roman" panose="02020603050405020304" pitchFamily="18" charset="0"/>
              </a:rPr>
              <a:t>Question:</a:t>
            </a:r>
            <a:r>
              <a:rPr lang="en-US" sz="1300" dirty="0">
                <a:effectLst/>
                <a:latin typeface="Abadi" panose="020B0604020202020204" pitchFamily="34" charset="0"/>
                <a:ea typeface="Calibri" panose="020F0502020204030204" pitchFamily="34" charset="0"/>
                <a:cs typeface="Times New Roman" panose="02020603050405020304" pitchFamily="18" charset="0"/>
              </a:rPr>
              <a:t> Will there be any implications if a sub employee uses one Location on their supplier company’s timesheets and a different location in their CACI timesheet?</a:t>
            </a:r>
          </a:p>
          <a:p>
            <a:pPr marL="457200" marR="0">
              <a:spcBef>
                <a:spcPts val="0"/>
              </a:spcBef>
            </a:pPr>
            <a:r>
              <a:rPr lang="en-US" sz="1300" u="sng" dirty="0">
                <a:solidFill>
                  <a:srgbClr val="00B0F0"/>
                </a:solidFill>
                <a:effectLst/>
                <a:latin typeface="Abadi" panose="020B0604020202020204" pitchFamily="34" charset="0"/>
                <a:ea typeface="Calibri" panose="020F0502020204030204" pitchFamily="34" charset="0"/>
                <a:cs typeface="Times New Roman" panose="02020603050405020304" pitchFamily="18" charset="0"/>
              </a:rPr>
              <a:t>Answer:</a:t>
            </a:r>
            <a:r>
              <a:rPr lang="en-US" sz="1300" dirty="0">
                <a:effectLst/>
                <a:latin typeface="Abadi" panose="020B0604020202020204" pitchFamily="34" charset="0"/>
                <a:ea typeface="Calibri" panose="020F0502020204030204" pitchFamily="34" charset="0"/>
                <a:cs typeface="Times New Roman" panose="02020603050405020304" pitchFamily="18" charset="0"/>
              </a:rPr>
              <a:t> There will not, as long as the CACI timesheet accurately reflects the location where the work was performed.</a:t>
            </a:r>
          </a:p>
          <a:p>
            <a:pPr marL="457200" marR="0">
              <a:spcBef>
                <a:spcPts val="0"/>
              </a:spcBef>
            </a:pPr>
            <a:endParaRPr lang="en-US" sz="1300" dirty="0">
              <a:latin typeface="Abadi"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buFont typeface="+mj-lt"/>
              <a:buAutoNum type="arabicPeriod" startAt="6"/>
            </a:pPr>
            <a:r>
              <a:rPr lang="en-US" sz="1300" u="sng" dirty="0">
                <a:solidFill>
                  <a:srgbClr val="FF0000"/>
                </a:solidFill>
                <a:effectLst/>
                <a:latin typeface="Abadi" panose="020B0604020202020204" pitchFamily="34" charset="0"/>
                <a:ea typeface="Calibri" panose="020F0502020204030204" pitchFamily="34" charset="0"/>
                <a:cs typeface="Times New Roman" panose="02020603050405020304" pitchFamily="18" charset="0"/>
              </a:rPr>
              <a:t>Question:</a:t>
            </a:r>
            <a:r>
              <a:rPr lang="en-US" sz="1300" dirty="0">
                <a:effectLst/>
                <a:latin typeface="Abadi" panose="020B0604020202020204" pitchFamily="34" charset="0"/>
                <a:ea typeface="Calibri" panose="020F0502020204030204" pitchFamily="34" charset="0"/>
                <a:cs typeface="Times New Roman" panose="02020603050405020304" pitchFamily="18" charset="0"/>
              </a:rPr>
              <a:t> What if a sub employee does not want to provide their home address for privacy reasons? </a:t>
            </a:r>
          </a:p>
          <a:p>
            <a:pPr marL="457200" marR="0">
              <a:spcBef>
                <a:spcPts val="0"/>
              </a:spcBef>
            </a:pPr>
            <a:r>
              <a:rPr lang="en-US" sz="1300" u="sng" dirty="0">
                <a:solidFill>
                  <a:srgbClr val="00B0F0"/>
                </a:solidFill>
                <a:effectLst/>
                <a:latin typeface="Abadi" panose="020B0604020202020204" pitchFamily="34" charset="0"/>
                <a:ea typeface="Calibri" panose="020F0502020204030204" pitchFamily="34" charset="0"/>
                <a:cs typeface="Times New Roman" panose="02020603050405020304" pitchFamily="18" charset="0"/>
              </a:rPr>
              <a:t>Answer:</a:t>
            </a:r>
            <a:r>
              <a:rPr lang="en-US" sz="1300" dirty="0">
                <a:effectLst/>
                <a:latin typeface="Abadi" panose="020B0604020202020204" pitchFamily="34" charset="0"/>
                <a:ea typeface="Calibri" panose="020F0502020204030204" pitchFamily="34" charset="0"/>
                <a:cs typeface="Times New Roman" panose="02020603050405020304" pitchFamily="18" charset="0"/>
              </a:rPr>
              <a:t> They do not need to provide their </a:t>
            </a:r>
            <a:r>
              <a:rPr lang="en-US" sz="1300" dirty="0">
                <a:latin typeface="Abadi" panose="020B0604020202020204" pitchFamily="34" charset="0"/>
                <a:ea typeface="Calibri" panose="020F0502020204030204" pitchFamily="34" charset="0"/>
                <a:cs typeface="Times New Roman" panose="02020603050405020304" pitchFamily="18" charset="0"/>
              </a:rPr>
              <a:t>home </a:t>
            </a:r>
            <a:r>
              <a:rPr lang="en-US" sz="1300" dirty="0">
                <a:effectLst/>
                <a:latin typeface="Abadi" panose="020B0604020202020204" pitchFamily="34" charset="0"/>
                <a:ea typeface="Calibri" panose="020F0502020204030204" pitchFamily="34" charset="0"/>
                <a:cs typeface="Times New Roman" panose="02020603050405020304" pitchFamily="18" charset="0"/>
              </a:rPr>
              <a:t>street name. You only need their country, state, and city (or zip code).</a:t>
            </a:r>
          </a:p>
          <a:p>
            <a:pPr marL="457200" marR="0">
              <a:spcBef>
                <a:spcPts val="0"/>
              </a:spcBef>
            </a:pPr>
            <a:endParaRPr lang="en-US" sz="1400" dirty="0">
              <a:effectLst/>
              <a:latin typeface="Abadi" panose="020B0604020202020204" pitchFamily="34" charset="0"/>
              <a:ea typeface="Calibri" panose="020F0502020204030204" pitchFamily="34" charset="0"/>
              <a:cs typeface="Times New Roman" panose="02020603050405020304" pitchFamily="18" charset="0"/>
            </a:endParaRPr>
          </a:p>
          <a:p>
            <a:pPr marL="457200" marR="0">
              <a:spcBef>
                <a:spcPts val="0"/>
              </a:spcBef>
            </a:pPr>
            <a:r>
              <a:rPr lang="en-US" sz="1400" dirty="0">
                <a:effectLst/>
                <a:latin typeface="Abadi" panose="020B0604020202020204" pitchFamily="34" charset="0"/>
                <a:ea typeface="Calibri" panose="020F0502020204030204" pitchFamily="34" charset="0"/>
                <a:cs typeface="Times New Roman" panose="02020603050405020304" pitchFamily="18" charset="0"/>
              </a:rPr>
              <a:t> </a:t>
            </a:r>
            <a:r>
              <a:rPr lang="en-US" sz="1600" b="1" u="sng" dirty="0">
                <a:effectLst/>
                <a:latin typeface="Abadi" panose="020B0604020202020204" pitchFamily="34" charset="0"/>
                <a:ea typeface="Calibri" panose="020F0502020204030204" pitchFamily="34" charset="0"/>
                <a:cs typeface="Times New Roman" panose="02020603050405020304" pitchFamily="18" charset="0"/>
              </a:rPr>
              <a:t>QUESTIONS FROM 03/29/22 TEAMS TRAINING SESSION:</a:t>
            </a:r>
            <a:endParaRPr lang="en-US" sz="1200" b="1" dirty="0">
              <a:effectLst/>
              <a:latin typeface="Abadi" panose="020B0604020202020204" pitchFamily="34" charset="0"/>
              <a:ea typeface="Calibri" panose="020F0502020204030204" pitchFamily="34" charset="0"/>
              <a:cs typeface="Times New Roman" panose="02020603050405020304" pitchFamily="18" charset="0"/>
            </a:endParaRPr>
          </a:p>
          <a:p>
            <a:pPr marL="457200" marR="0" indent="-228600">
              <a:spcBef>
                <a:spcPts val="0"/>
              </a:spcBef>
            </a:pPr>
            <a:r>
              <a:rPr lang="en-US" sz="1200" u="none" strike="noStrike" dirty="0">
                <a:effectLst/>
                <a:latin typeface="Abadi" panose="020B0604020202020204" pitchFamily="34" charset="0"/>
                <a:ea typeface="Calibri" panose="020F0502020204030204" pitchFamily="34" charset="0"/>
                <a:cs typeface="Times New Roman" panose="02020603050405020304" pitchFamily="18" charset="0"/>
              </a:rPr>
              <a:t> </a:t>
            </a:r>
            <a:endParaRPr lang="en-US" sz="1200" dirty="0">
              <a:effectLst/>
              <a:latin typeface="Abadi"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buFont typeface="+mj-lt"/>
              <a:buAutoNum type="arabicPeriod"/>
            </a:pPr>
            <a:r>
              <a:rPr lang="en-US" sz="1300" u="sng" dirty="0">
                <a:solidFill>
                  <a:srgbClr val="FF0000"/>
                </a:solidFill>
                <a:effectLst/>
                <a:latin typeface="Abadi" panose="020B0604020202020204" pitchFamily="34" charset="0"/>
                <a:ea typeface="Calibri" panose="020F0502020204030204" pitchFamily="34" charset="0"/>
                <a:cs typeface="Times New Roman" panose="02020603050405020304" pitchFamily="18" charset="0"/>
              </a:rPr>
              <a:t>Question:</a:t>
            </a:r>
            <a:r>
              <a:rPr lang="en-US" sz="1300" dirty="0">
                <a:solidFill>
                  <a:srgbClr val="FF0000"/>
                </a:solidFill>
                <a:effectLst/>
                <a:latin typeface="Abadi" panose="020B0604020202020204" pitchFamily="34" charset="0"/>
                <a:ea typeface="Calibri" panose="020F0502020204030204" pitchFamily="34" charset="0"/>
                <a:cs typeface="Times New Roman" panose="02020603050405020304" pitchFamily="18" charset="0"/>
              </a:rPr>
              <a:t> </a:t>
            </a:r>
            <a:r>
              <a:rPr lang="en-US" sz="1300" dirty="0">
                <a:effectLst/>
                <a:latin typeface="Abadi" panose="020B0604020202020204" pitchFamily="34" charset="0"/>
                <a:ea typeface="Calibri" panose="020F0502020204030204" pitchFamily="34" charset="0"/>
                <a:cs typeface="Times New Roman" panose="02020603050405020304" pitchFamily="18" charset="0"/>
              </a:rPr>
              <a:t>We have sub employees who are required to travel to Texas for about a week for preparation tasks as part of their trip to Iraq.  What loc code should they use while in Texas?</a:t>
            </a:r>
          </a:p>
          <a:p>
            <a:pPr marL="457200" marR="0">
              <a:spcBef>
                <a:spcPts val="0"/>
              </a:spcBef>
            </a:pPr>
            <a:r>
              <a:rPr lang="en-US" sz="1300" u="sng" dirty="0">
                <a:solidFill>
                  <a:srgbClr val="00B0F0"/>
                </a:solidFill>
                <a:effectLst/>
                <a:latin typeface="Abadi" panose="020B0604020202020204" pitchFamily="34" charset="0"/>
                <a:ea typeface="Calibri" panose="020F0502020204030204" pitchFamily="34" charset="0"/>
                <a:cs typeface="Times New Roman" panose="02020603050405020304" pitchFamily="18" charset="0"/>
              </a:rPr>
              <a:t>Answer:</a:t>
            </a:r>
            <a:r>
              <a:rPr lang="en-US" sz="1300" dirty="0">
                <a:effectLst/>
                <a:latin typeface="Abadi" panose="020B0604020202020204" pitchFamily="34" charset="0"/>
                <a:ea typeface="Calibri" panose="020F0502020204030204" pitchFamily="34" charset="0"/>
                <a:cs typeface="Times New Roman" panose="02020603050405020304" pitchFamily="18" charset="0"/>
              </a:rPr>
              <a:t> They should use the LOC code that they are using for when they are not in Texas. They should use the LOC code that they are set up in on a normal basis.</a:t>
            </a:r>
          </a:p>
          <a:p>
            <a:pPr marL="457200" marR="0">
              <a:lnSpc>
                <a:spcPct val="107000"/>
              </a:lnSpc>
              <a:spcBef>
                <a:spcPts val="0"/>
              </a:spcBef>
              <a:spcAft>
                <a:spcPts val="800"/>
              </a:spcAft>
            </a:pPr>
            <a:r>
              <a:rPr lang="en-US" sz="1400" dirty="0">
                <a:effectLst/>
                <a:latin typeface="Abadi" panose="020B0604020202020204" pitchFamily="34" charset="0"/>
                <a:ea typeface="Calibri" panose="020F0502020204030204" pitchFamily="34" charset="0"/>
                <a:cs typeface="Times New Roman" panose="02020603050405020304" pitchFamily="18" charset="0"/>
              </a:rPr>
              <a:t> </a:t>
            </a:r>
          </a:p>
          <a:p>
            <a:endParaRPr lang="en-US" sz="1400" dirty="0">
              <a:latin typeface="Abadi" panose="020B0604020202020204" pitchFamily="34" charset="0"/>
            </a:endParaRPr>
          </a:p>
        </p:txBody>
      </p:sp>
    </p:spTree>
    <p:extLst>
      <p:ext uri="{BB962C8B-B14F-4D97-AF65-F5344CB8AC3E}">
        <p14:creationId xmlns:p14="http://schemas.microsoft.com/office/powerpoint/2010/main" val="1862326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F2BC84EC-9EA2-4AF8-A6D6-EB9C5D38C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B50FFB3-B802-4DBB-ABDA-506DC762C053}"/>
              </a:ext>
            </a:extLst>
          </p:cNvPr>
          <p:cNvSpPr txBox="1"/>
          <p:nvPr/>
        </p:nvSpPr>
        <p:spPr>
          <a:xfrm>
            <a:off x="704088" y="640081"/>
            <a:ext cx="3291840" cy="987551"/>
          </a:xfrm>
          <a:prstGeom prst="ellipse">
            <a:avLst/>
          </a:prstGeom>
          <a:solidFill>
            <a:srgbClr val="FFFFFF"/>
          </a:solidFill>
          <a:ln w="174625" cmpd="thinThick">
            <a:solidFill>
              <a:srgbClr val="FFFFFF"/>
            </a:solidFill>
          </a:ln>
        </p:spPr>
        <p:txBody>
          <a:bodyPr vert="horz" lIns="91440" tIns="45720" rIns="91440" bIns="45720" rtlCol="0" anchor="ctr">
            <a:normAutofit fontScale="55000" lnSpcReduction="20000"/>
          </a:bodyPr>
          <a:lstStyle/>
          <a:p>
            <a:pPr algn="ctr">
              <a:lnSpc>
                <a:spcPct val="90000"/>
              </a:lnSpc>
              <a:spcBef>
                <a:spcPct val="0"/>
              </a:spcBef>
              <a:spcAft>
                <a:spcPts val="600"/>
              </a:spcAft>
            </a:pPr>
            <a:endParaRPr lang="en-US" sz="2800" b="1" dirty="0">
              <a:solidFill>
                <a:srgbClr val="262626"/>
              </a:solidFill>
              <a:latin typeface="Abadi" panose="020B0604020202020204" pitchFamily="34" charset="0"/>
              <a:ea typeface="+mj-ea"/>
              <a:cs typeface="+mj-cs"/>
            </a:endParaRPr>
          </a:p>
          <a:p>
            <a:pPr algn="ctr">
              <a:lnSpc>
                <a:spcPct val="90000"/>
              </a:lnSpc>
              <a:spcBef>
                <a:spcPct val="0"/>
              </a:spcBef>
              <a:spcAft>
                <a:spcPts val="600"/>
              </a:spcAft>
            </a:pPr>
            <a:r>
              <a:rPr lang="en-US" sz="2800" b="1" dirty="0">
                <a:solidFill>
                  <a:srgbClr val="262626"/>
                </a:solidFill>
                <a:latin typeface="Abadi" panose="020B0604020202020204" pitchFamily="34" charset="0"/>
                <a:ea typeface="+mj-ea"/>
                <a:cs typeface="+mj-cs"/>
              </a:rPr>
              <a:t>OTHER QUESTIONS?</a:t>
            </a:r>
          </a:p>
          <a:p>
            <a:pPr algn="ctr">
              <a:lnSpc>
                <a:spcPct val="90000"/>
              </a:lnSpc>
              <a:spcBef>
                <a:spcPct val="0"/>
              </a:spcBef>
              <a:spcAft>
                <a:spcPts val="600"/>
              </a:spcAft>
            </a:pPr>
            <a:endParaRPr lang="en-US" sz="2800" dirty="0">
              <a:solidFill>
                <a:srgbClr val="262626"/>
              </a:solidFill>
              <a:latin typeface="+mj-lt"/>
              <a:ea typeface="+mj-ea"/>
              <a:cs typeface="+mj-cs"/>
            </a:endParaRPr>
          </a:p>
        </p:txBody>
      </p:sp>
      <p:sp>
        <p:nvSpPr>
          <p:cNvPr id="2" name="Slide Number Placeholder 1">
            <a:extLst>
              <a:ext uri="{FF2B5EF4-FFF2-40B4-BE49-F238E27FC236}">
                <a16:creationId xmlns:a16="http://schemas.microsoft.com/office/drawing/2014/main" id="{2559AAB0-A1EE-4A52-AFCD-245D02290DBC}"/>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defTabSz="457200">
              <a:lnSpc>
                <a:spcPct val="90000"/>
              </a:lnSpc>
              <a:spcAft>
                <a:spcPts val="600"/>
              </a:spcAft>
              <a:defRPr/>
            </a:pPr>
            <a:fld id="{B7C3644C-9880-42A0-93C3-AF8040B2BD6B}" type="slidenum">
              <a:rPr lang="en-US">
                <a:solidFill>
                  <a:srgbClr val="FFFFFF"/>
                </a:solidFill>
              </a:rPr>
              <a:pPr defTabSz="457200">
                <a:lnSpc>
                  <a:spcPct val="90000"/>
                </a:lnSpc>
                <a:spcAft>
                  <a:spcPts val="600"/>
                </a:spcAft>
                <a:defRPr/>
              </a:pPr>
              <a:t>16</a:t>
            </a:fld>
            <a:endParaRPr lang="en-US">
              <a:solidFill>
                <a:srgbClr val="FFFFFF"/>
              </a:solidFill>
            </a:endParaRPr>
          </a:p>
        </p:txBody>
      </p:sp>
      <p:sp>
        <p:nvSpPr>
          <p:cNvPr id="31" name="TextBox 30">
            <a:extLst>
              <a:ext uri="{FF2B5EF4-FFF2-40B4-BE49-F238E27FC236}">
                <a16:creationId xmlns:a16="http://schemas.microsoft.com/office/drawing/2014/main" id="{A934FE60-8E73-45A4-B1CD-37844AAD56C9}"/>
              </a:ext>
            </a:extLst>
          </p:cNvPr>
          <p:cNvSpPr txBox="1"/>
          <p:nvPr/>
        </p:nvSpPr>
        <p:spPr>
          <a:xfrm>
            <a:off x="131056" y="6330188"/>
            <a:ext cx="3073833" cy="307777"/>
          </a:xfrm>
          <a:prstGeom prst="rect">
            <a:avLst/>
          </a:prstGeom>
          <a:noFill/>
        </p:spPr>
        <p:txBody>
          <a:bodyPr wrap="square" rtlCol="0">
            <a:spAutoFit/>
          </a:bodyPr>
          <a:lstStyle/>
          <a:p>
            <a:r>
              <a:rPr lang="en-US" sz="1400" dirty="0">
                <a:solidFill>
                  <a:schemeClr val="bg1"/>
                </a:solidFill>
                <a:latin typeface="Abadi" panose="020B0604020202020204" pitchFamily="34" charset="0"/>
              </a:rPr>
              <a:t>Picture taken by: Sharon Amoroso</a:t>
            </a:r>
          </a:p>
        </p:txBody>
      </p:sp>
    </p:spTree>
    <p:extLst>
      <p:ext uri="{BB962C8B-B14F-4D97-AF65-F5344CB8AC3E}">
        <p14:creationId xmlns:p14="http://schemas.microsoft.com/office/powerpoint/2010/main" val="234975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CBCFD34-0B5B-4AB4-89E4-F008DADA5642}"/>
              </a:ext>
            </a:extLst>
          </p:cNvPr>
          <p:cNvSpPr>
            <a:spLocks noGrp="1"/>
          </p:cNvSpPr>
          <p:nvPr>
            <p:ph type="sldNum" sz="quarter" idx="12"/>
          </p:nvPr>
        </p:nvSpPr>
        <p:spPr>
          <a:xfrm>
            <a:off x="11704320" y="6455664"/>
            <a:ext cx="448056" cy="365125"/>
          </a:xfrm>
        </p:spPr>
        <p:txBody>
          <a:bodyPr>
            <a:normAutofit/>
          </a:bodyPr>
          <a:lstStyle/>
          <a:p>
            <a:pPr>
              <a:spcAft>
                <a:spcPts val="600"/>
              </a:spcAft>
            </a:pPr>
            <a:fld id="{B7C3644C-9880-42A0-93C3-AF8040B2BD6B}" type="slidenum">
              <a:rPr lang="en-US" sz="1100">
                <a:solidFill>
                  <a:srgbClr val="FFFFFF"/>
                </a:solidFill>
              </a:rPr>
              <a:pPr>
                <a:spcAft>
                  <a:spcPts val="600"/>
                </a:spcAft>
              </a:pPr>
              <a:t>2</a:t>
            </a:fld>
            <a:endParaRPr lang="en-US" sz="1100">
              <a:solidFill>
                <a:srgbClr val="FFFFFF"/>
              </a:solidFill>
            </a:endParaRPr>
          </a:p>
        </p:txBody>
      </p:sp>
      <p:graphicFrame>
        <p:nvGraphicFramePr>
          <p:cNvPr id="2" name="Table 2">
            <a:extLst>
              <a:ext uri="{FF2B5EF4-FFF2-40B4-BE49-F238E27FC236}">
                <a16:creationId xmlns:a16="http://schemas.microsoft.com/office/drawing/2014/main" id="{8DC68C39-5F3A-47BD-9ABC-42C2824CCCD1}"/>
              </a:ext>
            </a:extLst>
          </p:cNvPr>
          <p:cNvGraphicFramePr>
            <a:graphicFrameLocks noGrp="1"/>
          </p:cNvGraphicFramePr>
          <p:nvPr>
            <p:extLst>
              <p:ext uri="{D42A27DB-BD31-4B8C-83A1-F6EECF244321}">
                <p14:modId xmlns:p14="http://schemas.microsoft.com/office/powerpoint/2010/main" val="1502991028"/>
              </p:ext>
            </p:extLst>
          </p:nvPr>
        </p:nvGraphicFramePr>
        <p:xfrm>
          <a:off x="1044829" y="709866"/>
          <a:ext cx="8504688" cy="5811649"/>
        </p:xfrm>
        <a:graphic>
          <a:graphicData uri="http://schemas.openxmlformats.org/drawingml/2006/table">
            <a:tbl>
              <a:tblPr firstRow="1" bandRow="1">
                <a:tableStyleId>{5C22544A-7EE6-4342-B048-85BDC9FD1C3A}</a:tableStyleId>
              </a:tblPr>
              <a:tblGrid>
                <a:gridCol w="6402795">
                  <a:extLst>
                    <a:ext uri="{9D8B030D-6E8A-4147-A177-3AD203B41FA5}">
                      <a16:colId xmlns:a16="http://schemas.microsoft.com/office/drawing/2014/main" val="2541903988"/>
                    </a:ext>
                  </a:extLst>
                </a:gridCol>
                <a:gridCol w="2101893">
                  <a:extLst>
                    <a:ext uri="{9D8B030D-6E8A-4147-A177-3AD203B41FA5}">
                      <a16:colId xmlns:a16="http://schemas.microsoft.com/office/drawing/2014/main" val="2269852052"/>
                    </a:ext>
                  </a:extLst>
                </a:gridCol>
              </a:tblGrid>
              <a:tr h="528505">
                <a:tc>
                  <a:txBody>
                    <a:bodyPr/>
                    <a:lstStyle/>
                    <a:p>
                      <a:r>
                        <a:rPr lang="en-US" sz="2800" dirty="0">
                          <a:solidFill>
                            <a:schemeClr val="tx1"/>
                          </a:solidFill>
                          <a:latin typeface="Abadi" panose="020B0604020202020204" pitchFamily="34" charset="0"/>
                        </a:rPr>
                        <a:t>TOPIC</a:t>
                      </a:r>
                    </a:p>
                  </a:txBody>
                  <a:tcPr marL="167640" marR="167640" marT="83820" marB="83820">
                    <a:solidFill>
                      <a:schemeClr val="accent1">
                        <a:lumMod val="20000"/>
                        <a:lumOff val="80000"/>
                      </a:schemeClr>
                    </a:solidFill>
                  </a:tcPr>
                </a:tc>
                <a:tc>
                  <a:txBody>
                    <a:bodyPr/>
                    <a:lstStyle/>
                    <a:p>
                      <a:r>
                        <a:rPr lang="en-US" sz="2800" dirty="0">
                          <a:solidFill>
                            <a:schemeClr val="tx1"/>
                          </a:solidFill>
                          <a:latin typeface="Abadi" panose="020B0604020202020204" pitchFamily="34" charset="0"/>
                        </a:rPr>
                        <a:t>SLIDE</a:t>
                      </a:r>
                    </a:p>
                  </a:txBody>
                  <a:tcPr marL="167640" marR="167640" marT="83820" marB="83820">
                    <a:solidFill>
                      <a:schemeClr val="accent1">
                        <a:lumMod val="20000"/>
                        <a:lumOff val="80000"/>
                      </a:schemeClr>
                    </a:solidFill>
                  </a:tcPr>
                </a:tc>
                <a:extLst>
                  <a:ext uri="{0D108BD9-81ED-4DB2-BD59-A6C34878D82A}">
                    <a16:rowId xmlns:a16="http://schemas.microsoft.com/office/drawing/2014/main" val="1915728199"/>
                  </a:ext>
                </a:extLst>
              </a:tr>
              <a:tr h="474299">
                <a:tc>
                  <a:txBody>
                    <a:bodyPr/>
                    <a:lstStyle/>
                    <a:p>
                      <a:r>
                        <a:rPr lang="en-US" sz="2000" dirty="0">
                          <a:solidFill>
                            <a:schemeClr val="tx1"/>
                          </a:solidFill>
                          <a:latin typeface="Abadi" panose="020B0604020202020204" pitchFamily="34" charset="0"/>
                        </a:rPr>
                        <a:t>Introduction and Summary</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3</a:t>
                      </a:r>
                    </a:p>
                  </a:txBody>
                  <a:tcPr marL="167640" marR="167640" marT="83820" marB="83820">
                    <a:solidFill>
                      <a:schemeClr val="accent1">
                        <a:lumMod val="20000"/>
                        <a:lumOff val="80000"/>
                      </a:schemeClr>
                    </a:solidFill>
                  </a:tcPr>
                </a:tc>
                <a:extLst>
                  <a:ext uri="{0D108BD9-81ED-4DB2-BD59-A6C34878D82A}">
                    <a16:rowId xmlns:a16="http://schemas.microsoft.com/office/drawing/2014/main" val="2729556888"/>
                  </a:ext>
                </a:extLst>
              </a:tr>
              <a:tr h="474299">
                <a:tc>
                  <a:txBody>
                    <a:bodyPr/>
                    <a:lstStyle/>
                    <a:p>
                      <a:r>
                        <a:rPr lang="en-US" sz="2000" dirty="0">
                          <a:solidFill>
                            <a:schemeClr val="tx1"/>
                          </a:solidFill>
                          <a:latin typeface="Abadi" panose="020B0604020202020204" pitchFamily="34" charset="0"/>
                        </a:rPr>
                        <a:t>Location Code Guidance</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4</a:t>
                      </a:r>
                    </a:p>
                  </a:txBody>
                  <a:tcPr marL="167640" marR="167640" marT="83820" marB="83820">
                    <a:solidFill>
                      <a:schemeClr val="accent1">
                        <a:lumMod val="20000"/>
                        <a:lumOff val="80000"/>
                      </a:schemeClr>
                    </a:solidFill>
                  </a:tcPr>
                </a:tc>
                <a:extLst>
                  <a:ext uri="{0D108BD9-81ED-4DB2-BD59-A6C34878D82A}">
                    <a16:rowId xmlns:a16="http://schemas.microsoft.com/office/drawing/2014/main" val="1056907247"/>
                  </a:ext>
                </a:extLst>
              </a:tr>
              <a:tr h="474299">
                <a:tc>
                  <a:txBody>
                    <a:bodyPr/>
                    <a:lstStyle/>
                    <a:p>
                      <a:r>
                        <a:rPr lang="en-US" sz="2000" dirty="0">
                          <a:solidFill>
                            <a:schemeClr val="tx1"/>
                          </a:solidFill>
                          <a:latin typeface="Abadi" panose="020B0604020202020204" pitchFamily="34" charset="0"/>
                        </a:rPr>
                        <a:t>Responsibilities</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5</a:t>
                      </a:r>
                    </a:p>
                  </a:txBody>
                  <a:tcPr marL="167640" marR="167640" marT="83820" marB="83820">
                    <a:solidFill>
                      <a:schemeClr val="accent1">
                        <a:lumMod val="20000"/>
                        <a:lumOff val="80000"/>
                      </a:schemeClr>
                    </a:solidFill>
                  </a:tcPr>
                </a:tc>
                <a:extLst>
                  <a:ext uri="{0D108BD9-81ED-4DB2-BD59-A6C34878D82A}">
                    <a16:rowId xmlns:a16="http://schemas.microsoft.com/office/drawing/2014/main" val="3275543732"/>
                  </a:ext>
                </a:extLst>
              </a:tr>
              <a:tr h="474299">
                <a:tc>
                  <a:txBody>
                    <a:bodyPr/>
                    <a:lstStyle/>
                    <a:p>
                      <a:r>
                        <a:rPr lang="en-US" sz="2000" dirty="0">
                          <a:solidFill>
                            <a:schemeClr val="tx1"/>
                          </a:solidFill>
                          <a:latin typeface="Abadi" panose="020B0604020202020204" pitchFamily="34" charset="0"/>
                        </a:rPr>
                        <a:t>Definitions</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6</a:t>
                      </a:r>
                    </a:p>
                  </a:txBody>
                  <a:tcPr marL="167640" marR="167640" marT="83820" marB="83820">
                    <a:solidFill>
                      <a:schemeClr val="accent1">
                        <a:lumMod val="20000"/>
                        <a:lumOff val="80000"/>
                      </a:schemeClr>
                    </a:solidFill>
                  </a:tcPr>
                </a:tc>
                <a:extLst>
                  <a:ext uri="{0D108BD9-81ED-4DB2-BD59-A6C34878D82A}">
                    <a16:rowId xmlns:a16="http://schemas.microsoft.com/office/drawing/2014/main" val="2971637916"/>
                  </a:ext>
                </a:extLst>
              </a:tr>
              <a:tr h="474299">
                <a:tc>
                  <a:txBody>
                    <a:bodyPr/>
                    <a:lstStyle/>
                    <a:p>
                      <a:r>
                        <a:rPr lang="en-US" sz="2000" dirty="0">
                          <a:solidFill>
                            <a:schemeClr val="tx1"/>
                          </a:solidFill>
                          <a:latin typeface="Abadi" panose="020B0604020202020204" pitchFamily="34" charset="0"/>
                        </a:rPr>
                        <a:t>Locations Report Workday</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7</a:t>
                      </a:r>
                    </a:p>
                  </a:txBody>
                  <a:tcPr marL="167640" marR="167640" marT="83820" marB="83820">
                    <a:solidFill>
                      <a:schemeClr val="accent1">
                        <a:lumMod val="20000"/>
                        <a:lumOff val="80000"/>
                      </a:schemeClr>
                    </a:solidFill>
                  </a:tcPr>
                </a:tc>
                <a:extLst>
                  <a:ext uri="{0D108BD9-81ED-4DB2-BD59-A6C34878D82A}">
                    <a16:rowId xmlns:a16="http://schemas.microsoft.com/office/drawing/2014/main" val="2380179248"/>
                  </a:ext>
                </a:extLst>
              </a:tr>
              <a:tr h="474299">
                <a:tc>
                  <a:txBody>
                    <a:bodyPr/>
                    <a:lstStyle/>
                    <a:p>
                      <a:r>
                        <a:rPr lang="en-US" sz="2000" dirty="0">
                          <a:solidFill>
                            <a:schemeClr val="tx1"/>
                          </a:solidFill>
                          <a:latin typeface="Abadi" panose="020B0604020202020204" pitchFamily="34" charset="0"/>
                        </a:rPr>
                        <a:t>Flowchart to determine LOC code</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10</a:t>
                      </a:r>
                    </a:p>
                  </a:txBody>
                  <a:tcPr marL="167640" marR="167640" marT="83820" marB="83820">
                    <a:solidFill>
                      <a:schemeClr val="accent1">
                        <a:lumMod val="20000"/>
                        <a:lumOff val="80000"/>
                      </a:schemeClr>
                    </a:solidFill>
                  </a:tcPr>
                </a:tc>
                <a:extLst>
                  <a:ext uri="{0D108BD9-81ED-4DB2-BD59-A6C34878D82A}">
                    <a16:rowId xmlns:a16="http://schemas.microsoft.com/office/drawing/2014/main" val="1891765569"/>
                  </a:ext>
                </a:extLst>
              </a:tr>
              <a:tr h="474299">
                <a:tc>
                  <a:txBody>
                    <a:bodyPr/>
                    <a:lstStyle/>
                    <a:p>
                      <a:r>
                        <a:rPr lang="en-US" sz="2000" dirty="0">
                          <a:solidFill>
                            <a:schemeClr val="tx1"/>
                          </a:solidFill>
                          <a:latin typeface="Abadi" panose="020B0604020202020204" pitchFamily="34" charset="0"/>
                        </a:rPr>
                        <a:t>Examples using flowchart</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11</a:t>
                      </a:r>
                    </a:p>
                  </a:txBody>
                  <a:tcPr marL="167640" marR="167640" marT="83820" marB="83820">
                    <a:solidFill>
                      <a:schemeClr val="accent1">
                        <a:lumMod val="20000"/>
                        <a:lumOff val="80000"/>
                      </a:schemeClr>
                    </a:solidFill>
                  </a:tcPr>
                </a:tc>
                <a:extLst>
                  <a:ext uri="{0D108BD9-81ED-4DB2-BD59-A6C34878D82A}">
                    <a16:rowId xmlns:a16="http://schemas.microsoft.com/office/drawing/2014/main" val="636067100"/>
                  </a:ext>
                </a:extLst>
              </a:tr>
              <a:tr h="474299">
                <a:tc>
                  <a:txBody>
                    <a:bodyPr/>
                    <a:lstStyle/>
                    <a:p>
                      <a:r>
                        <a:rPr lang="en-US" sz="2000" dirty="0">
                          <a:solidFill>
                            <a:schemeClr val="tx1"/>
                          </a:solidFill>
                          <a:latin typeface="Abadi" panose="020B0604020202020204" pitchFamily="34" charset="0"/>
                        </a:rPr>
                        <a:t>References</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13</a:t>
                      </a:r>
                    </a:p>
                  </a:txBody>
                  <a:tcPr marL="167640" marR="167640" marT="83820" marB="83820">
                    <a:solidFill>
                      <a:schemeClr val="accent1">
                        <a:lumMod val="20000"/>
                        <a:lumOff val="80000"/>
                      </a:schemeClr>
                    </a:solidFill>
                  </a:tcPr>
                </a:tc>
                <a:extLst>
                  <a:ext uri="{0D108BD9-81ED-4DB2-BD59-A6C34878D82A}">
                    <a16:rowId xmlns:a16="http://schemas.microsoft.com/office/drawing/2014/main" val="4207719893"/>
                  </a:ext>
                </a:extLst>
              </a:tr>
              <a:tr h="474299">
                <a:tc>
                  <a:txBody>
                    <a:bodyPr/>
                    <a:lstStyle/>
                    <a:p>
                      <a:r>
                        <a:rPr lang="en-US" sz="2000" dirty="0">
                          <a:solidFill>
                            <a:schemeClr val="tx1"/>
                          </a:solidFill>
                          <a:latin typeface="Abadi" panose="020B0604020202020204" pitchFamily="34" charset="0"/>
                        </a:rPr>
                        <a:t>FAQ</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14</a:t>
                      </a:r>
                    </a:p>
                  </a:txBody>
                  <a:tcPr marL="167640" marR="167640" marT="83820" marB="83820">
                    <a:solidFill>
                      <a:schemeClr val="accent1">
                        <a:lumMod val="20000"/>
                        <a:lumOff val="80000"/>
                      </a:schemeClr>
                    </a:solidFill>
                  </a:tcPr>
                </a:tc>
                <a:extLst>
                  <a:ext uri="{0D108BD9-81ED-4DB2-BD59-A6C34878D82A}">
                    <a16:rowId xmlns:a16="http://schemas.microsoft.com/office/drawing/2014/main" val="869235278"/>
                  </a:ext>
                </a:extLst>
              </a:tr>
              <a:tr h="474299">
                <a:tc>
                  <a:txBody>
                    <a:bodyPr/>
                    <a:lstStyle/>
                    <a:p>
                      <a:r>
                        <a:rPr lang="en-US" sz="2000" dirty="0">
                          <a:solidFill>
                            <a:schemeClr val="tx1"/>
                          </a:solidFill>
                          <a:latin typeface="Abadi" panose="020B0604020202020204" pitchFamily="34" charset="0"/>
                        </a:rPr>
                        <a:t>Questions asked at training sessions</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15</a:t>
                      </a:r>
                    </a:p>
                  </a:txBody>
                  <a:tcPr marL="167640" marR="167640" marT="83820" marB="83820">
                    <a:solidFill>
                      <a:schemeClr val="accent1">
                        <a:lumMod val="20000"/>
                        <a:lumOff val="80000"/>
                      </a:schemeClr>
                    </a:solidFill>
                  </a:tcPr>
                </a:tc>
                <a:extLst>
                  <a:ext uri="{0D108BD9-81ED-4DB2-BD59-A6C34878D82A}">
                    <a16:rowId xmlns:a16="http://schemas.microsoft.com/office/drawing/2014/main" val="358407173"/>
                  </a:ext>
                </a:extLst>
              </a:tr>
              <a:tr h="474299">
                <a:tc>
                  <a:txBody>
                    <a:bodyPr/>
                    <a:lstStyle/>
                    <a:p>
                      <a:r>
                        <a:rPr lang="en-US" sz="2000" dirty="0">
                          <a:solidFill>
                            <a:schemeClr val="tx1"/>
                          </a:solidFill>
                          <a:latin typeface="Abadi" panose="020B0604020202020204" pitchFamily="34" charset="0"/>
                        </a:rPr>
                        <a:t>Open time for Questions</a:t>
                      </a:r>
                    </a:p>
                  </a:txBody>
                  <a:tcPr marL="167640" marR="167640" marT="83820" marB="83820">
                    <a:solidFill>
                      <a:schemeClr val="accent1">
                        <a:lumMod val="20000"/>
                        <a:lumOff val="80000"/>
                      </a:schemeClr>
                    </a:solidFill>
                  </a:tcPr>
                </a:tc>
                <a:tc>
                  <a:txBody>
                    <a:bodyPr/>
                    <a:lstStyle/>
                    <a:p>
                      <a:r>
                        <a:rPr lang="en-US" sz="2000" dirty="0">
                          <a:solidFill>
                            <a:schemeClr val="tx1"/>
                          </a:solidFill>
                          <a:latin typeface="Abadi" panose="020B0604020202020204" pitchFamily="34" charset="0"/>
                        </a:rPr>
                        <a:t>16</a:t>
                      </a:r>
                    </a:p>
                  </a:txBody>
                  <a:tcPr marL="167640" marR="167640" marT="83820" marB="83820">
                    <a:solidFill>
                      <a:schemeClr val="accent1">
                        <a:lumMod val="20000"/>
                        <a:lumOff val="80000"/>
                      </a:schemeClr>
                    </a:solidFill>
                  </a:tcPr>
                </a:tc>
                <a:extLst>
                  <a:ext uri="{0D108BD9-81ED-4DB2-BD59-A6C34878D82A}">
                    <a16:rowId xmlns:a16="http://schemas.microsoft.com/office/drawing/2014/main" val="3560114093"/>
                  </a:ext>
                </a:extLst>
              </a:tr>
            </a:tbl>
          </a:graphicData>
        </a:graphic>
      </p:graphicFrame>
      <p:sp>
        <p:nvSpPr>
          <p:cNvPr id="3" name="TextBox 2">
            <a:extLst>
              <a:ext uri="{FF2B5EF4-FFF2-40B4-BE49-F238E27FC236}">
                <a16:creationId xmlns:a16="http://schemas.microsoft.com/office/drawing/2014/main" id="{13038D2D-3578-4AA5-80A1-C062D6D22677}"/>
              </a:ext>
            </a:extLst>
          </p:cNvPr>
          <p:cNvSpPr txBox="1"/>
          <p:nvPr/>
        </p:nvSpPr>
        <p:spPr>
          <a:xfrm>
            <a:off x="1147725" y="120051"/>
            <a:ext cx="9743796" cy="861774"/>
          </a:xfrm>
          <a:prstGeom prst="rect">
            <a:avLst/>
          </a:prstGeom>
          <a:noFill/>
        </p:spPr>
        <p:txBody>
          <a:bodyPr wrap="square" rtlCol="0">
            <a:spAutoFit/>
          </a:bodyPr>
          <a:lstStyle/>
          <a:p>
            <a:r>
              <a:rPr lang="en-US" sz="3200" b="1" dirty="0">
                <a:solidFill>
                  <a:schemeClr val="bg1"/>
                </a:solidFill>
                <a:latin typeface="Abadi" panose="020B0604020202020204" pitchFamily="34" charset="0"/>
              </a:rPr>
              <a:t>TABLE OF CONTENTS</a:t>
            </a:r>
          </a:p>
          <a:p>
            <a:endParaRPr lang="en-US" dirty="0"/>
          </a:p>
        </p:txBody>
      </p:sp>
    </p:spTree>
    <p:extLst>
      <p:ext uri="{BB962C8B-B14F-4D97-AF65-F5344CB8AC3E}">
        <p14:creationId xmlns:p14="http://schemas.microsoft.com/office/powerpoint/2010/main" val="391820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736BFF-03CD-469F-BC42-647B4DADE4AD}"/>
              </a:ext>
            </a:extLst>
          </p:cNvPr>
          <p:cNvSpPr txBox="1"/>
          <p:nvPr/>
        </p:nvSpPr>
        <p:spPr>
          <a:xfrm>
            <a:off x="171831" y="136525"/>
            <a:ext cx="11033760" cy="7017306"/>
          </a:xfrm>
          <a:prstGeom prst="rect">
            <a:avLst/>
          </a:prstGeom>
          <a:noFill/>
        </p:spPr>
        <p:txBody>
          <a:bodyPr wrap="square" rtlCol="0">
            <a:spAutoFit/>
          </a:bodyPr>
          <a:lstStyle/>
          <a:p>
            <a:r>
              <a:rPr lang="en-US" sz="2800" b="1" dirty="0">
                <a:latin typeface="Abadi" panose="020B0604020202020204" pitchFamily="34" charset="0"/>
              </a:rPr>
              <a:t>INTRODUCTION AND SUMMARY</a:t>
            </a:r>
          </a:p>
          <a:p>
            <a:endParaRPr lang="en-US" dirty="0">
              <a:latin typeface="Abadi" panose="020B0604020202020204" pitchFamily="34" charset="0"/>
            </a:endParaRPr>
          </a:p>
          <a:p>
            <a:r>
              <a:rPr lang="en-US" b="1" u="sng" dirty="0">
                <a:solidFill>
                  <a:srgbClr val="0070C0"/>
                </a:solidFill>
                <a:latin typeface="Abadi" panose="020B0604020202020204" pitchFamily="34" charset="0"/>
              </a:rPr>
              <a:t>PURPOSE:</a:t>
            </a:r>
          </a:p>
          <a:p>
            <a:r>
              <a:rPr lang="en-US" dirty="0">
                <a:latin typeface="Abadi" panose="020B0604020202020204" pitchFamily="34" charset="0"/>
              </a:rPr>
              <a:t>There are certain tax and International reporting requirements based on where work is being performed for both CACI and Subcontractor employees.  The DFAULT Loc code does not provide needed information to meet those requirements.</a:t>
            </a:r>
          </a:p>
          <a:p>
            <a:pPr marL="285750" indent="-285750">
              <a:buFont typeface="Arial" panose="020B0604020202020204" pitchFamily="34" charset="0"/>
              <a:buChar char="•"/>
            </a:pPr>
            <a:endParaRPr lang="en-US" dirty="0">
              <a:latin typeface="Abadi" panose="020B0604020202020204" pitchFamily="34" charset="0"/>
            </a:endParaRPr>
          </a:p>
          <a:p>
            <a:r>
              <a:rPr lang="en-US" b="1" u="sng" dirty="0">
                <a:solidFill>
                  <a:srgbClr val="0070C0"/>
                </a:solidFill>
                <a:latin typeface="Abadi" panose="020B0604020202020204" pitchFamily="34" charset="0"/>
              </a:rPr>
              <a:t>IMPORTANT CHANGES IN APRIL 2022:</a:t>
            </a:r>
          </a:p>
          <a:p>
            <a:r>
              <a:rPr lang="en-US" dirty="0">
                <a:latin typeface="Abadi" panose="020B0604020202020204" pitchFamily="34" charset="0"/>
              </a:rPr>
              <a:t>On 04/04/22, a new validation will be released in Sub timekeeping.  If hours are allocated to the DFAULT Loc code, a warning message will appear when saving the timesheet and a hard stop error will appear when signing the TC (see below for what those will look like).</a:t>
            </a:r>
          </a:p>
          <a:p>
            <a:pPr marL="285750" indent="-285750">
              <a:buFont typeface="Arial" panose="020B0604020202020204" pitchFamily="34" charset="0"/>
              <a:buChar char="•"/>
            </a:pPr>
            <a:endParaRPr lang="en-US" dirty="0">
              <a:latin typeface="Abadi" panose="020B0604020202020204" pitchFamily="34" charset="0"/>
            </a:endParaRPr>
          </a:p>
          <a:p>
            <a:pPr marL="0" marR="0">
              <a:spcBef>
                <a:spcPts val="0"/>
              </a:spcBef>
              <a:spcAft>
                <a:spcPts val="0"/>
              </a:spcAft>
            </a:pPr>
            <a:r>
              <a:rPr lang="en-US" sz="1400" b="1" u="sng" dirty="0">
                <a:solidFill>
                  <a:srgbClr val="C00000"/>
                </a:solidFill>
                <a:effectLst/>
                <a:latin typeface="Calibri" panose="020F0502020204030204" pitchFamily="34" charset="0"/>
                <a:ea typeface="Calibri" panose="020F0502020204030204" pitchFamily="34" charset="0"/>
              </a:rPr>
              <a:t>Warning on Save:</a:t>
            </a:r>
            <a:endParaRPr lang="en-US" sz="1400" b="1" dirty="0">
              <a:solidFill>
                <a:srgbClr val="C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C00000"/>
                </a:solidFill>
                <a:effectLst/>
                <a:latin typeface="Calibri" panose="020F0502020204030204" pitchFamily="34" charset="0"/>
                <a:ea typeface="Calibri" panose="020F0502020204030204" pitchFamily="34" charset="0"/>
              </a:rPr>
              <a:t>Warning: LOC code of DFAULT is no longer valid.  You can save this TC but signature will not be allowed until the LOC code is changed to one that represents where work is being performed.  Contact your CACI supervisor with questions.    </a:t>
            </a:r>
          </a:p>
          <a:p>
            <a:pPr marL="0" marR="0">
              <a:spcBef>
                <a:spcPts val="0"/>
              </a:spcBef>
              <a:spcAft>
                <a:spcPts val="0"/>
              </a:spcAft>
            </a:pPr>
            <a:r>
              <a:rPr lang="en-US" sz="1400" b="1" dirty="0">
                <a:solidFill>
                  <a:srgbClr val="C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400" b="1" u="sng" dirty="0">
                <a:solidFill>
                  <a:srgbClr val="C00000"/>
                </a:solidFill>
                <a:effectLst/>
                <a:latin typeface="Calibri" panose="020F0502020204030204" pitchFamily="34" charset="0"/>
                <a:ea typeface="Calibri" panose="020F0502020204030204" pitchFamily="34" charset="0"/>
              </a:rPr>
              <a:t>Error on Signature:</a:t>
            </a:r>
            <a:endParaRPr lang="en-US" sz="1400" b="1" dirty="0">
              <a:solidFill>
                <a:srgbClr val="C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400" b="1" dirty="0">
                <a:solidFill>
                  <a:srgbClr val="C00000"/>
                </a:solidFill>
                <a:effectLst/>
                <a:latin typeface="Calibri" panose="020F0502020204030204" pitchFamily="34" charset="0"/>
                <a:ea typeface="Calibri" panose="020F0502020204030204" pitchFamily="34" charset="0"/>
              </a:rPr>
              <a:t>Error:  LOC code of DFAULT is no longer valid.  Please change LOC code to one that represents where work is being performed.  Contact your CACI supervisor with questions.  </a:t>
            </a:r>
          </a:p>
          <a:p>
            <a:endParaRPr lang="en-US" dirty="0">
              <a:latin typeface="Abadi" panose="020B0604020202020204" pitchFamily="34" charset="0"/>
            </a:endParaRPr>
          </a:p>
          <a:p>
            <a:r>
              <a:rPr lang="en-US" b="1" u="sng" dirty="0">
                <a:solidFill>
                  <a:srgbClr val="0070C0"/>
                </a:solidFill>
                <a:latin typeface="Abadi" panose="020B0604020202020204" pitchFamily="34" charset="0"/>
              </a:rPr>
              <a:t>FAVORITES:</a:t>
            </a:r>
            <a:endParaRPr lang="en-US" dirty="0">
              <a:latin typeface="Abadi" panose="020B0604020202020204" pitchFamily="34" charset="0"/>
            </a:endParaRPr>
          </a:p>
          <a:p>
            <a:r>
              <a:rPr lang="en-US" dirty="0">
                <a:latin typeface="Abadi" panose="020B0604020202020204" pitchFamily="34" charset="0"/>
              </a:rPr>
              <a:t>If subs still have DFAULT saved in FAVORITES on 04/04, CIS will keep the line in favorites but remove DFAULT. Once they do that, if the sub employee loads a timesheet line from favorites it will require them to enter the LOC code on that TS line before saving the timesheet.</a:t>
            </a:r>
          </a:p>
          <a:p>
            <a:endParaRPr lang="en-US" dirty="0">
              <a:latin typeface="Abadi" panose="020B0604020202020204" pitchFamily="34" charset="0"/>
            </a:endParaRP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B668F3-DA4A-43FE-83EC-A551E0BE3FBE}"/>
              </a:ext>
            </a:extLst>
          </p:cNvPr>
          <p:cNvSpPr>
            <a:spLocks noGrp="1"/>
          </p:cNvSpPr>
          <p:nvPr>
            <p:ph type="sldNum" sz="quarter" idx="12"/>
          </p:nvPr>
        </p:nvSpPr>
        <p:spPr/>
        <p:txBody>
          <a:bodyPr/>
          <a:lstStyle/>
          <a:p>
            <a:fld id="{B7C3644C-9880-42A0-93C3-AF8040B2BD6B}" type="slidenum">
              <a:rPr lang="en-US" smtClean="0"/>
              <a:t>3</a:t>
            </a:fld>
            <a:endParaRPr lang="en-US"/>
          </a:p>
        </p:txBody>
      </p:sp>
    </p:spTree>
    <p:extLst>
      <p:ext uri="{BB962C8B-B14F-4D97-AF65-F5344CB8AC3E}">
        <p14:creationId xmlns:p14="http://schemas.microsoft.com/office/powerpoint/2010/main" val="175635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8ECC89-77ED-45BA-A1D2-045CB095185D}"/>
              </a:ext>
            </a:extLst>
          </p:cNvPr>
          <p:cNvSpPr>
            <a:spLocks noGrp="1"/>
          </p:cNvSpPr>
          <p:nvPr>
            <p:ph type="sldNum" sz="quarter" idx="12"/>
          </p:nvPr>
        </p:nvSpPr>
        <p:spPr/>
        <p:txBody>
          <a:bodyPr/>
          <a:lstStyle/>
          <a:p>
            <a:fld id="{B7C3644C-9880-42A0-93C3-AF8040B2BD6B}" type="slidenum">
              <a:rPr lang="en-US" smtClean="0"/>
              <a:t>4</a:t>
            </a:fld>
            <a:endParaRPr lang="en-US"/>
          </a:p>
        </p:txBody>
      </p:sp>
      <p:sp>
        <p:nvSpPr>
          <p:cNvPr id="3" name="TextBox 2">
            <a:extLst>
              <a:ext uri="{FF2B5EF4-FFF2-40B4-BE49-F238E27FC236}">
                <a16:creationId xmlns:a16="http://schemas.microsoft.com/office/drawing/2014/main" id="{3F6451EA-99D8-497B-B2AC-41163299FF65}"/>
              </a:ext>
            </a:extLst>
          </p:cNvPr>
          <p:cNvSpPr txBox="1"/>
          <p:nvPr/>
        </p:nvSpPr>
        <p:spPr>
          <a:xfrm>
            <a:off x="174879" y="136525"/>
            <a:ext cx="11538585" cy="6572825"/>
          </a:xfrm>
          <a:prstGeom prst="rect">
            <a:avLst/>
          </a:prstGeom>
          <a:noFill/>
        </p:spPr>
        <p:txBody>
          <a:bodyPr wrap="square" rtlCol="0">
            <a:spAutoFit/>
          </a:bodyPr>
          <a:lstStyle/>
          <a:p>
            <a:r>
              <a:rPr lang="en-US" sz="2800" b="1" dirty="0">
                <a:latin typeface="Abadi" panose="020B0604020202020204" pitchFamily="34" charset="0"/>
              </a:rPr>
              <a:t>LOCATION CODE GUIDANCE</a:t>
            </a:r>
          </a:p>
          <a:p>
            <a:pPr marL="342900" marR="0" lvl="0" indent="-342900">
              <a:spcBef>
                <a:spcPts val="0"/>
              </a:spcBef>
              <a:spcAft>
                <a:spcPts val="0"/>
              </a:spcAft>
              <a:buFont typeface="+mj-lt"/>
              <a:buAutoNum type="arabicPeriod"/>
              <a:tabLst>
                <a:tab pos="457200" algn="l"/>
              </a:tabLst>
            </a:pPr>
            <a:endParaRPr lang="en-US" sz="1400" b="1" u="sng" dirty="0">
              <a:solidFill>
                <a:srgbClr val="000000"/>
              </a:solidFill>
              <a:effectLst/>
              <a:latin typeface="Abadi" panose="020B0604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400" b="1" u="sng" dirty="0">
                <a:solidFill>
                  <a:srgbClr val="000000"/>
                </a:solidFill>
                <a:effectLst/>
                <a:latin typeface="Abadi" panose="020B0604020202020204" pitchFamily="34" charset="0"/>
                <a:ea typeface="Times New Roman" panose="02020603050405020304" pitchFamily="18" charset="0"/>
              </a:rPr>
              <a:t>Assigned Workspace at CACI facility</a:t>
            </a:r>
            <a:r>
              <a:rPr lang="en-US" sz="1400" b="1" dirty="0">
                <a:solidFill>
                  <a:srgbClr val="000000"/>
                </a:solidFill>
                <a:effectLst/>
                <a:latin typeface="Abadi" panose="020B0604020202020204" pitchFamily="34" charset="0"/>
                <a:ea typeface="Times New Roman" panose="02020603050405020304" pitchFamily="18" charset="0"/>
              </a:rPr>
              <a:t>:</a:t>
            </a:r>
            <a:endParaRPr lang="en-US" sz="1400" dirty="0">
              <a:solidFill>
                <a:srgbClr val="000000"/>
              </a:solidFill>
              <a:effectLst/>
              <a:latin typeface="Abadi" panose="020B0604020202020204" pitchFamily="34" charset="0"/>
              <a:ea typeface="Calibri" panose="020F0502020204030204" pitchFamily="34" charset="0"/>
            </a:endParaRPr>
          </a:p>
          <a:p>
            <a:pPr marL="457200" marR="0">
              <a:spcBef>
                <a:spcPts val="0"/>
              </a:spcBef>
              <a:spcAft>
                <a:spcPts val="0"/>
              </a:spcAft>
            </a:pPr>
            <a:r>
              <a:rPr lang="en-US" sz="1400" dirty="0">
                <a:solidFill>
                  <a:srgbClr val="000000"/>
                </a:solidFill>
                <a:effectLst/>
                <a:latin typeface="Abadi" panose="020B0604020202020204" pitchFamily="34" charset="0"/>
                <a:ea typeface="Times New Roman" panose="02020603050405020304" pitchFamily="18" charset="0"/>
              </a:rPr>
              <a:t>Sub employees who have an assigned workspace at a CACI facility must use the location code in timekeeping for that facility, regardless of what proportion of their time is spent working at that location.</a:t>
            </a:r>
            <a:endParaRPr lang="en-US" sz="1400" dirty="0">
              <a:solidFill>
                <a:srgbClr val="000000"/>
              </a:solidFill>
              <a:latin typeface="Abadi" panose="020B0604020202020204" pitchFamily="34" charset="0"/>
              <a:ea typeface="Calibri" panose="020F0502020204030204" pitchFamily="34" charset="0"/>
            </a:endParaRPr>
          </a:p>
          <a:p>
            <a:pPr marL="457200" marR="0">
              <a:spcBef>
                <a:spcPts val="0"/>
              </a:spcBef>
              <a:spcAft>
                <a:spcPts val="0"/>
              </a:spcAft>
            </a:pPr>
            <a:r>
              <a:rPr lang="en-US" sz="1400" dirty="0">
                <a:solidFill>
                  <a:srgbClr val="000000"/>
                </a:solidFill>
                <a:effectLst/>
                <a:latin typeface="Abadi" panose="020B0604020202020204" pitchFamily="34" charset="0"/>
                <a:ea typeface="Times New Roman" panose="02020603050405020304" pitchFamily="18" charset="0"/>
              </a:rPr>
              <a:t> </a:t>
            </a:r>
            <a:endParaRPr lang="en-US" sz="1400" dirty="0">
              <a:effectLst/>
              <a:latin typeface="Abadi" panose="020B0604020202020204" pitchFamily="34" charset="0"/>
              <a:ea typeface="Calibri" panose="020F0502020204030204" pitchFamily="34" charset="0"/>
            </a:endParaRPr>
          </a:p>
          <a:p>
            <a:pPr marR="0" lvl="0">
              <a:spcBef>
                <a:spcPts val="0"/>
              </a:spcBef>
              <a:spcAft>
                <a:spcPts val="0"/>
              </a:spcAft>
              <a:tabLst>
                <a:tab pos="457200" algn="l"/>
              </a:tabLst>
            </a:pPr>
            <a:r>
              <a:rPr lang="en-US" sz="1400" b="1" dirty="0">
                <a:solidFill>
                  <a:srgbClr val="000000"/>
                </a:solidFill>
                <a:effectLst/>
                <a:latin typeface="Abadi" panose="020B0604020202020204" pitchFamily="34" charset="0"/>
                <a:ea typeface="Times New Roman" panose="02020603050405020304" pitchFamily="18" charset="0"/>
              </a:rPr>
              <a:t>2.    </a:t>
            </a:r>
            <a:r>
              <a:rPr lang="en-US" sz="1400" b="1" u="sng" dirty="0">
                <a:solidFill>
                  <a:srgbClr val="000000"/>
                </a:solidFill>
                <a:effectLst/>
                <a:latin typeface="Abadi" panose="020B0604020202020204" pitchFamily="34" charset="0"/>
                <a:ea typeface="Times New Roman" panose="02020603050405020304" pitchFamily="18" charset="0"/>
              </a:rPr>
              <a:t>No Assigned Workspace at CACI facility (Majority of work at Client site)</a:t>
            </a:r>
            <a:r>
              <a:rPr lang="en-US" sz="1400" b="1" dirty="0">
                <a:solidFill>
                  <a:srgbClr val="000000"/>
                </a:solidFill>
                <a:effectLst/>
                <a:latin typeface="Abadi" panose="020B0604020202020204" pitchFamily="34" charset="0"/>
                <a:ea typeface="Times New Roman" panose="02020603050405020304" pitchFamily="18" charset="0"/>
              </a:rPr>
              <a:t>:</a:t>
            </a:r>
            <a:endParaRPr lang="en-US" sz="14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400" dirty="0">
                <a:solidFill>
                  <a:srgbClr val="000000"/>
                </a:solidFill>
                <a:effectLst/>
                <a:latin typeface="Abadi" panose="020B0604020202020204" pitchFamily="34" charset="0"/>
                <a:ea typeface="Times New Roman" panose="02020603050405020304" pitchFamily="18" charset="0"/>
              </a:rPr>
              <a:t>Sub employees who do NOT have an assigned workspace at a CACI facility and work the majority of their time at a specific client site must use the location code assigned to that client site location.</a:t>
            </a:r>
            <a:endParaRPr lang="en-US" sz="14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400" dirty="0">
                <a:solidFill>
                  <a:srgbClr val="000000"/>
                </a:solidFill>
                <a:effectLst/>
                <a:latin typeface="Abadi" panose="020B0604020202020204" pitchFamily="34" charset="0"/>
                <a:ea typeface="Times New Roman" panose="02020603050405020304" pitchFamily="18" charset="0"/>
              </a:rPr>
              <a:t> </a:t>
            </a:r>
            <a:endParaRPr lang="en-US" sz="1400" dirty="0">
              <a:effectLst/>
              <a:latin typeface="Abadi" panose="020B0604020202020204" pitchFamily="34" charset="0"/>
              <a:ea typeface="Calibri" panose="020F0502020204030204" pitchFamily="34" charset="0"/>
            </a:endParaRPr>
          </a:p>
          <a:p>
            <a:pPr marL="342900" marR="0" lvl="0" indent="-342900">
              <a:spcBef>
                <a:spcPts val="0"/>
              </a:spcBef>
              <a:spcAft>
                <a:spcPts val="0"/>
              </a:spcAft>
              <a:buFont typeface="+mj-lt"/>
              <a:buAutoNum type="arabicPeriod" startAt="3"/>
              <a:tabLst>
                <a:tab pos="457200" algn="l"/>
              </a:tabLst>
            </a:pPr>
            <a:r>
              <a:rPr lang="en-US" sz="1400" b="1" u="sng" dirty="0">
                <a:solidFill>
                  <a:srgbClr val="000000"/>
                </a:solidFill>
                <a:effectLst/>
                <a:latin typeface="Abadi" panose="020B0604020202020204" pitchFamily="34" charset="0"/>
                <a:ea typeface="Times New Roman" panose="02020603050405020304" pitchFamily="18" charset="0"/>
              </a:rPr>
              <a:t>Remote work, Multiple sites, and Supplier company site</a:t>
            </a:r>
            <a:r>
              <a:rPr lang="en-US" sz="1400" b="1" dirty="0">
                <a:solidFill>
                  <a:srgbClr val="000000"/>
                </a:solidFill>
                <a:effectLst/>
                <a:latin typeface="Abadi" panose="020B0604020202020204" pitchFamily="34" charset="0"/>
                <a:ea typeface="Times New Roman" panose="02020603050405020304" pitchFamily="18" charset="0"/>
              </a:rPr>
              <a:t>:</a:t>
            </a:r>
            <a:endParaRPr lang="en-US" sz="1400" dirty="0">
              <a:solidFill>
                <a:srgbClr val="000000"/>
              </a:solidFill>
              <a:effectLst/>
              <a:latin typeface="Abadi" panose="020B0604020202020204" pitchFamily="34" charset="0"/>
              <a:ea typeface="Calibri" panose="020F0502020204030204" pitchFamily="34" charset="0"/>
            </a:endParaRPr>
          </a:p>
          <a:p>
            <a:pPr marL="457200" marR="0">
              <a:spcBef>
                <a:spcPts val="0"/>
              </a:spcBef>
              <a:spcAft>
                <a:spcPts val="0"/>
              </a:spcAft>
            </a:pPr>
            <a:r>
              <a:rPr lang="en-US" sz="1400" dirty="0">
                <a:solidFill>
                  <a:srgbClr val="000000"/>
                </a:solidFill>
                <a:effectLst/>
                <a:latin typeface="Abadi" panose="020B0604020202020204" pitchFamily="34" charset="0"/>
                <a:ea typeface="Calibri" panose="020F0502020204030204" pitchFamily="34" charset="0"/>
              </a:rPr>
              <a:t>Sub employees who do NOT have an assigned workspace at a CACI facility and work the majority of their time either at home, at multiple client sites (a work-from-home, or roving sub employee) or work at the supplier company site that does not have a location code set up should use a Home Site Location Code associated with the Tax Jurisdiction of their work performance location (City, State, zip, site type Home).</a:t>
            </a:r>
            <a:endParaRPr lang="en-US" sz="14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400" dirty="0">
                <a:solidFill>
                  <a:srgbClr val="000000"/>
                </a:solidFill>
                <a:effectLst/>
                <a:latin typeface="Abadi" panose="020B0604020202020204" pitchFamily="34" charset="0"/>
                <a:ea typeface="Times New Roman" panose="02020603050405020304" pitchFamily="18" charset="0"/>
              </a:rPr>
              <a:t> </a:t>
            </a:r>
            <a:endParaRPr lang="en-US" sz="1400" dirty="0">
              <a:effectLst/>
              <a:latin typeface="Abadi" panose="020B0604020202020204" pitchFamily="34" charset="0"/>
              <a:ea typeface="Calibri" panose="020F0502020204030204" pitchFamily="34" charset="0"/>
            </a:endParaRPr>
          </a:p>
          <a:p>
            <a:pPr marL="342900" marR="0" lvl="0" indent="-342900">
              <a:spcBef>
                <a:spcPts val="0"/>
              </a:spcBef>
              <a:spcAft>
                <a:spcPts val="0"/>
              </a:spcAft>
              <a:buFont typeface="+mj-lt"/>
              <a:buAutoNum type="arabicPeriod" startAt="4"/>
              <a:tabLst>
                <a:tab pos="457200" algn="l"/>
              </a:tabLst>
            </a:pPr>
            <a:r>
              <a:rPr lang="en-US" sz="1400" b="1" u="sng" dirty="0">
                <a:solidFill>
                  <a:srgbClr val="000000"/>
                </a:solidFill>
                <a:effectLst/>
                <a:latin typeface="Abadi" panose="020B0604020202020204" pitchFamily="34" charset="0"/>
                <a:ea typeface="Calibri" panose="020F0502020204030204" pitchFamily="34" charset="0"/>
              </a:rPr>
              <a:t>OCONUS Travel (Outside the US)</a:t>
            </a:r>
            <a:r>
              <a:rPr lang="en-US" sz="1400" b="1" dirty="0">
                <a:solidFill>
                  <a:srgbClr val="000000"/>
                </a:solidFill>
                <a:effectLst/>
                <a:latin typeface="Abadi" panose="020B0604020202020204" pitchFamily="34" charset="0"/>
                <a:ea typeface="Calibri" panose="020F0502020204030204" pitchFamily="34" charset="0"/>
              </a:rPr>
              <a:t>:</a:t>
            </a:r>
            <a:endParaRPr lang="en-US" sz="1400" dirty="0">
              <a:solidFill>
                <a:srgbClr val="000000"/>
              </a:solidFill>
              <a:effectLst/>
              <a:latin typeface="Abadi" panose="020B0604020202020204" pitchFamily="34" charset="0"/>
              <a:ea typeface="Calibri" panose="020F0502020204030204" pitchFamily="34" charset="0"/>
            </a:endParaRPr>
          </a:p>
          <a:p>
            <a:pPr marL="457200" marR="0">
              <a:spcBef>
                <a:spcPts val="0"/>
              </a:spcBef>
              <a:spcAft>
                <a:spcPts val="0"/>
              </a:spcAft>
            </a:pPr>
            <a:r>
              <a:rPr lang="en-US" sz="1400" dirty="0">
                <a:solidFill>
                  <a:srgbClr val="000000"/>
                </a:solidFill>
                <a:effectLst/>
                <a:latin typeface="Abadi" panose="020B0604020202020204" pitchFamily="34" charset="0"/>
                <a:ea typeface="Times New Roman" panose="02020603050405020304" pitchFamily="18" charset="0"/>
              </a:rPr>
              <a:t>Sub employees who travel to destinations outside the U.S. must always use the correct Location code of the country they travel to regardless of length of stay.  </a:t>
            </a:r>
            <a:r>
              <a:rPr lang="en-US" sz="1400" dirty="0">
                <a:solidFill>
                  <a:srgbClr val="010101"/>
                </a:solidFill>
                <a:effectLst/>
                <a:latin typeface="Abadi" panose="020B0604020202020204" pitchFamily="34" charset="0"/>
                <a:ea typeface="Calibri" panose="020F0502020204030204" pitchFamily="34" charset="0"/>
              </a:rPr>
              <a:t>Sub employees will need to</a:t>
            </a:r>
            <a:r>
              <a:rPr lang="en-US" sz="1400" spc="275"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enter</a:t>
            </a:r>
            <a:r>
              <a:rPr lang="en-US" sz="1400" spc="280"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a separate line on their timecard for</a:t>
            </a:r>
            <a:r>
              <a:rPr lang="en-US" sz="1400" spc="275"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each</a:t>
            </a:r>
            <a:r>
              <a:rPr lang="en-US" sz="1400" spc="5"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country</a:t>
            </a:r>
            <a:r>
              <a:rPr lang="en-US" sz="1400" spc="55" dirty="0">
                <a:solidFill>
                  <a:srgbClr val="010101"/>
                </a:solidFill>
                <a:effectLst/>
                <a:latin typeface="Abadi" panose="020B0604020202020204" pitchFamily="34" charset="0"/>
                <a:ea typeface="Calibri" panose="020F0502020204030204" pitchFamily="34" charset="0"/>
              </a:rPr>
              <a:t> they </a:t>
            </a:r>
            <a:r>
              <a:rPr lang="en-US" sz="1400" dirty="0">
                <a:solidFill>
                  <a:srgbClr val="010101"/>
                </a:solidFill>
                <a:effectLst/>
                <a:latin typeface="Abadi" panose="020B0604020202020204" pitchFamily="34" charset="0"/>
                <a:ea typeface="Calibri" panose="020F0502020204030204" pitchFamily="34" charset="0"/>
              </a:rPr>
              <a:t>visit.</a:t>
            </a:r>
            <a:r>
              <a:rPr lang="en-US" sz="1400" spc="65"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To</a:t>
            </a:r>
            <a:r>
              <a:rPr lang="en-US" sz="1400" spc="10"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determine</a:t>
            </a:r>
            <a:r>
              <a:rPr lang="en-US" sz="1400" spc="80"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if</a:t>
            </a:r>
            <a:r>
              <a:rPr lang="en-US" sz="1400" spc="75" dirty="0">
                <a:solidFill>
                  <a:srgbClr val="010101"/>
                </a:solidFill>
                <a:effectLst/>
                <a:latin typeface="Abadi" panose="020B0604020202020204" pitchFamily="34" charset="0"/>
                <a:ea typeface="Calibri" panose="020F0502020204030204" pitchFamily="34" charset="0"/>
              </a:rPr>
              <a:t> they </a:t>
            </a:r>
            <a:r>
              <a:rPr lang="en-US" sz="1400" dirty="0">
                <a:solidFill>
                  <a:srgbClr val="010101"/>
                </a:solidFill>
                <a:effectLst/>
                <a:latin typeface="Abadi" panose="020B0604020202020204" pitchFamily="34" charset="0"/>
                <a:ea typeface="Calibri" panose="020F0502020204030204" pitchFamily="34" charset="0"/>
              </a:rPr>
              <a:t>need</a:t>
            </a:r>
            <a:r>
              <a:rPr lang="en-US" sz="1400" spc="15"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to</a:t>
            </a:r>
            <a:r>
              <a:rPr lang="en-US" sz="1400" spc="135"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enter</a:t>
            </a:r>
            <a:r>
              <a:rPr lang="en-US" sz="1400" spc="90"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a</a:t>
            </a:r>
            <a:r>
              <a:rPr lang="en-US" sz="1400" spc="55"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different</a:t>
            </a:r>
            <a:r>
              <a:rPr lang="en-US" sz="1400" spc="65"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country</a:t>
            </a:r>
            <a:r>
              <a:rPr lang="en-US" sz="1400" spc="30"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code</a:t>
            </a:r>
            <a:r>
              <a:rPr lang="en-US" sz="1400" spc="30"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for</a:t>
            </a:r>
            <a:r>
              <a:rPr lang="en-US" sz="1400" spc="5" dirty="0">
                <a:solidFill>
                  <a:srgbClr val="010101"/>
                </a:solidFill>
                <a:effectLst/>
                <a:latin typeface="Abadi" panose="020B0604020202020204" pitchFamily="34" charset="0"/>
                <a:ea typeface="Calibri" panose="020F0502020204030204" pitchFamily="34" charset="0"/>
              </a:rPr>
              <a:t> </a:t>
            </a:r>
            <a:r>
              <a:rPr lang="en-US" sz="1400" dirty="0">
                <a:solidFill>
                  <a:srgbClr val="010101"/>
                </a:solidFill>
                <a:effectLst/>
                <a:latin typeface="Abadi" panose="020B0604020202020204" pitchFamily="34" charset="0"/>
                <a:ea typeface="Calibri" panose="020F0502020204030204" pitchFamily="34" charset="0"/>
              </a:rPr>
              <a:t>layovers, please see guidance below.  </a:t>
            </a:r>
            <a:endParaRPr lang="en-US" sz="1400" dirty="0">
              <a:effectLst/>
              <a:latin typeface="Abadi" panose="020B0604020202020204" pitchFamily="34" charset="0"/>
              <a:ea typeface="Calibri" panose="020F0502020204030204" pitchFamily="34" charset="0"/>
            </a:endParaRPr>
          </a:p>
          <a:p>
            <a:pPr marL="800100" marR="278130" lvl="1" indent="-342900">
              <a:lnSpc>
                <a:spcPct val="116000"/>
              </a:lnSpc>
              <a:spcBef>
                <a:spcPts val="105"/>
              </a:spcBef>
              <a:buFont typeface="Wingdings" panose="05000000000000000000" pitchFamily="2" charset="2"/>
              <a:buChar char=""/>
              <a:tabLst>
                <a:tab pos="524510" algn="l"/>
                <a:tab pos="525145" algn="l"/>
              </a:tabLst>
            </a:pPr>
            <a:r>
              <a:rPr lang="en-US" sz="1400" dirty="0">
                <a:solidFill>
                  <a:srgbClr val="010101"/>
                </a:solidFill>
                <a:effectLst/>
                <a:latin typeface="Abadi" panose="020B0604020202020204" pitchFamily="34" charset="0"/>
                <a:ea typeface="Arial" panose="020B0604020202020204" pitchFamily="34" charset="0"/>
              </a:rPr>
              <a:t>Once</a:t>
            </a:r>
            <a:r>
              <a:rPr lang="en-US" sz="1400" spc="3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the sub employee leaves the</a:t>
            </a:r>
            <a:r>
              <a:rPr lang="en-US" sz="1400" spc="-1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US,</a:t>
            </a:r>
            <a:r>
              <a:rPr lang="en-US" sz="1400" spc="-30" dirty="0">
                <a:solidFill>
                  <a:srgbClr val="010101"/>
                </a:solidFill>
                <a:effectLst/>
                <a:latin typeface="Abadi" panose="020B0604020202020204" pitchFamily="34" charset="0"/>
                <a:ea typeface="Arial" panose="020B0604020202020204" pitchFamily="34" charset="0"/>
              </a:rPr>
              <a:t> they </a:t>
            </a:r>
            <a:r>
              <a:rPr lang="en-US" sz="1400" dirty="0">
                <a:solidFill>
                  <a:srgbClr val="010101"/>
                </a:solidFill>
                <a:effectLst/>
                <a:latin typeface="Abadi" panose="020B0604020202020204" pitchFamily="34" charset="0"/>
                <a:ea typeface="Arial" panose="020B0604020202020204" pitchFamily="34" charset="0"/>
              </a:rPr>
              <a:t>should</a:t>
            </a:r>
            <a:r>
              <a:rPr lang="en-US" sz="1400" spc="3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code</a:t>
            </a:r>
            <a:r>
              <a:rPr lang="en-US" sz="1400" spc="25" dirty="0">
                <a:solidFill>
                  <a:srgbClr val="010101"/>
                </a:solidFill>
                <a:effectLst/>
                <a:latin typeface="Abadi" panose="020B0604020202020204" pitchFamily="34" charset="0"/>
                <a:ea typeface="Arial" panose="020B0604020202020204" pitchFamily="34" charset="0"/>
              </a:rPr>
              <a:t> their </a:t>
            </a:r>
            <a:r>
              <a:rPr lang="en-US" sz="1400" dirty="0">
                <a:solidFill>
                  <a:srgbClr val="010101"/>
                </a:solidFill>
                <a:effectLst/>
                <a:latin typeface="Abadi" panose="020B0604020202020204" pitchFamily="34" charset="0"/>
                <a:ea typeface="Arial" panose="020B0604020202020204" pitchFamily="34" charset="0"/>
              </a:rPr>
              <a:t>time</a:t>
            </a:r>
            <a:r>
              <a:rPr lang="en-US" sz="1400" spc="1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to</a:t>
            </a:r>
            <a:r>
              <a:rPr lang="en-US" sz="1400" spc="5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the</a:t>
            </a:r>
            <a:r>
              <a:rPr lang="en-US" sz="1400" spc="1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destination</a:t>
            </a:r>
            <a:r>
              <a:rPr lang="en-US" sz="1400" spc="7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country</a:t>
            </a:r>
            <a:r>
              <a:rPr lang="en-US" sz="1400" spc="60" dirty="0">
                <a:solidFill>
                  <a:srgbClr val="010101"/>
                </a:solidFill>
                <a:effectLst/>
                <a:latin typeface="Abadi" panose="020B0604020202020204" pitchFamily="34" charset="0"/>
                <a:ea typeface="Arial" panose="020B0604020202020204" pitchFamily="34" charset="0"/>
              </a:rPr>
              <a:t> they </a:t>
            </a:r>
            <a:r>
              <a:rPr lang="en-US" sz="1400" dirty="0">
                <a:solidFill>
                  <a:srgbClr val="010101"/>
                </a:solidFill>
                <a:effectLst/>
                <a:latin typeface="Abadi" panose="020B0604020202020204" pitchFamily="34" charset="0"/>
                <a:ea typeface="Arial" panose="020B0604020202020204" pitchFamily="34" charset="0"/>
              </a:rPr>
              <a:t>are traveling</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to.</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If their layover</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does not require departure from airport security, they do not need to</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enter</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a</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different country code.</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However, if</a:t>
            </a:r>
            <a:r>
              <a:rPr lang="en-US" sz="1400" spc="5" dirty="0">
                <a:solidFill>
                  <a:srgbClr val="010101"/>
                </a:solidFill>
                <a:effectLst/>
                <a:latin typeface="Abadi" panose="020B0604020202020204" pitchFamily="34" charset="0"/>
                <a:ea typeface="Arial" panose="020B0604020202020204" pitchFamily="34" charset="0"/>
              </a:rPr>
              <a:t> their </a:t>
            </a:r>
            <a:r>
              <a:rPr lang="en-US" sz="1400" dirty="0">
                <a:solidFill>
                  <a:srgbClr val="010101"/>
                </a:solidFill>
                <a:effectLst/>
                <a:latin typeface="Abadi" panose="020B0604020202020204" pitchFamily="34" charset="0"/>
                <a:ea typeface="Arial" panose="020B0604020202020204" pitchFamily="34" charset="0"/>
              </a:rPr>
              <a:t>layover, requires them to</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remain in a country awaiting a </a:t>
            </a:r>
            <a:r>
              <a:rPr lang="en-US" sz="1400" spc="-26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connecting</a:t>
            </a:r>
            <a:r>
              <a:rPr lang="en-US" sz="1400" spc="6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flight</a:t>
            </a:r>
            <a:r>
              <a:rPr lang="en-US" sz="1400" spc="4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and</a:t>
            </a:r>
            <a:r>
              <a:rPr lang="en-US" sz="1400" spc="35" dirty="0">
                <a:solidFill>
                  <a:srgbClr val="010101"/>
                </a:solidFill>
                <a:effectLst/>
                <a:latin typeface="Abadi" panose="020B0604020202020204" pitchFamily="34" charset="0"/>
                <a:ea typeface="Arial" panose="020B0604020202020204" pitchFamily="34" charset="0"/>
              </a:rPr>
              <a:t> they </a:t>
            </a:r>
            <a:r>
              <a:rPr lang="en-US" sz="1400" dirty="0">
                <a:solidFill>
                  <a:srgbClr val="010101"/>
                </a:solidFill>
                <a:effectLst/>
                <a:latin typeface="Abadi" panose="020B0604020202020204" pitchFamily="34" charset="0"/>
                <a:ea typeface="Arial" panose="020B0604020202020204" pitchFamily="34" charset="0"/>
              </a:rPr>
              <a:t>will</a:t>
            </a:r>
            <a:r>
              <a:rPr lang="en-US" sz="1400" spc="3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leave</a:t>
            </a:r>
            <a:r>
              <a:rPr lang="en-US" sz="1400" spc="2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the</a:t>
            </a:r>
            <a:r>
              <a:rPr lang="en-US" sz="1400" spc="1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airport</a:t>
            </a:r>
            <a:r>
              <a:rPr lang="en-US" sz="1400" spc="6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to</a:t>
            </a:r>
            <a:r>
              <a:rPr lang="en-US" sz="1400" spc="8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stay</a:t>
            </a:r>
            <a:r>
              <a:rPr lang="en-US" sz="1400" spc="6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in</a:t>
            </a:r>
            <a:r>
              <a:rPr lang="en-US" sz="1400" spc="-2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accommodations,</a:t>
            </a:r>
            <a:r>
              <a:rPr lang="en-US" sz="1400" spc="-20" dirty="0">
                <a:solidFill>
                  <a:srgbClr val="010101"/>
                </a:solidFill>
                <a:effectLst/>
                <a:latin typeface="Abadi" panose="020B0604020202020204" pitchFamily="34" charset="0"/>
                <a:ea typeface="Arial" panose="020B0604020202020204" pitchFamily="34" charset="0"/>
              </a:rPr>
              <a:t> they </a:t>
            </a:r>
            <a:r>
              <a:rPr lang="en-US" sz="1400" dirty="0">
                <a:solidFill>
                  <a:srgbClr val="010101"/>
                </a:solidFill>
                <a:effectLst/>
                <a:latin typeface="Abadi" panose="020B0604020202020204" pitchFamily="34" charset="0"/>
                <a:ea typeface="Arial" panose="020B0604020202020204" pitchFamily="34" charset="0"/>
              </a:rPr>
              <a:t>should</a:t>
            </a:r>
            <a:r>
              <a:rPr lang="en-US" sz="1400" spc="8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enter</a:t>
            </a:r>
            <a:r>
              <a:rPr lang="en-US" sz="1400" spc="9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a</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temporary</a:t>
            </a:r>
            <a:r>
              <a:rPr lang="en-US" sz="1400" spc="6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location</a:t>
            </a:r>
            <a:r>
              <a:rPr lang="en-US" sz="1400" spc="4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code</a:t>
            </a:r>
            <a:r>
              <a:rPr lang="en-US" sz="1400" spc="2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for</a:t>
            </a:r>
            <a:r>
              <a:rPr lang="en-US" sz="1400" spc="5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the</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duration of</a:t>
            </a:r>
            <a:r>
              <a:rPr lang="en-US" sz="1400" spc="-5" dirty="0">
                <a:solidFill>
                  <a:srgbClr val="010101"/>
                </a:solidFill>
                <a:effectLst/>
                <a:latin typeface="Abadi" panose="020B0604020202020204" pitchFamily="34" charset="0"/>
                <a:ea typeface="Arial" panose="020B0604020202020204" pitchFamily="34" charset="0"/>
              </a:rPr>
              <a:t> their </a:t>
            </a:r>
            <a:r>
              <a:rPr lang="en-US" sz="1400" dirty="0">
                <a:solidFill>
                  <a:srgbClr val="010101"/>
                </a:solidFill>
                <a:effectLst/>
                <a:latin typeface="Abadi" panose="020B0604020202020204" pitchFamily="34" charset="0"/>
                <a:ea typeface="Arial" panose="020B0604020202020204" pitchFamily="34" charset="0"/>
              </a:rPr>
              <a:t>stay</a:t>
            </a:r>
            <a:r>
              <a:rPr lang="en-US" sz="1400" spc="5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in</a:t>
            </a:r>
            <a:r>
              <a:rPr lang="en-US" sz="1400" spc="-3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the</a:t>
            </a:r>
            <a:r>
              <a:rPr lang="en-US" sz="1400" spc="2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layover</a:t>
            </a:r>
            <a:r>
              <a:rPr lang="en-US" sz="1400" spc="10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country</a:t>
            </a:r>
            <a:r>
              <a:rPr lang="en-US" sz="1400" dirty="0">
                <a:solidFill>
                  <a:srgbClr val="2D2D2D"/>
                </a:solidFill>
                <a:effectLst/>
                <a:latin typeface="Abadi" panose="020B0604020202020204" pitchFamily="34" charset="0"/>
                <a:ea typeface="Arial" panose="020B0604020202020204" pitchFamily="34" charset="0"/>
              </a:rPr>
              <a:t>.  </a:t>
            </a:r>
            <a:endParaRPr lang="en-US" sz="1400" dirty="0">
              <a:effectLst/>
              <a:latin typeface="Abadi" panose="020B0604020202020204" pitchFamily="34" charset="0"/>
              <a:ea typeface="Arial" panose="020B0604020202020204" pitchFamily="34" charset="0"/>
            </a:endParaRPr>
          </a:p>
          <a:p>
            <a:pPr marL="800100" marR="278130" lvl="1" indent="-342900">
              <a:lnSpc>
                <a:spcPct val="116000"/>
              </a:lnSpc>
              <a:spcBef>
                <a:spcPts val="105"/>
              </a:spcBef>
              <a:buFont typeface="Wingdings" panose="05000000000000000000" pitchFamily="2" charset="2"/>
              <a:buChar char=""/>
              <a:tabLst>
                <a:tab pos="524510" algn="l"/>
                <a:tab pos="525145" algn="l"/>
              </a:tabLst>
            </a:pPr>
            <a:r>
              <a:rPr lang="en-US" sz="1400" spc="-5" dirty="0">
                <a:solidFill>
                  <a:srgbClr val="010101"/>
                </a:solidFill>
                <a:effectLst/>
                <a:latin typeface="Abadi" panose="020B0604020202020204" pitchFamily="34" charset="0"/>
                <a:ea typeface="Arial" panose="020B0604020202020204" pitchFamily="34" charset="0"/>
              </a:rPr>
              <a:t>Upon leaving the Overseas Country to travel back </a:t>
            </a:r>
            <a:r>
              <a:rPr lang="en-US" sz="1400" dirty="0">
                <a:solidFill>
                  <a:srgbClr val="010101"/>
                </a:solidFill>
                <a:effectLst/>
                <a:latin typeface="Abadi" panose="020B0604020202020204" pitchFamily="34" charset="0"/>
                <a:ea typeface="Arial" panose="020B0604020202020204" pitchFamily="34" charset="0"/>
              </a:rPr>
              <a:t>to a CONUS location, they should code their </a:t>
            </a:r>
            <a:r>
              <a:rPr lang="en-US" sz="1400" spc="-26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time</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to</a:t>
            </a:r>
            <a:r>
              <a:rPr lang="en-US" sz="1400" spc="1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the</a:t>
            </a:r>
            <a:r>
              <a:rPr lang="en-US" sz="1400" spc="-1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country</a:t>
            </a:r>
            <a:r>
              <a:rPr lang="en-US" sz="1400" spc="45" dirty="0">
                <a:solidFill>
                  <a:srgbClr val="010101"/>
                </a:solidFill>
                <a:effectLst/>
                <a:latin typeface="Abadi" panose="020B0604020202020204" pitchFamily="34" charset="0"/>
                <a:ea typeface="Arial" panose="020B0604020202020204" pitchFamily="34" charset="0"/>
              </a:rPr>
              <a:t> they </a:t>
            </a:r>
            <a:r>
              <a:rPr lang="en-US" sz="1400" dirty="0">
                <a:solidFill>
                  <a:srgbClr val="010101"/>
                </a:solidFill>
                <a:effectLst/>
                <a:latin typeface="Abadi" panose="020B0604020202020204" pitchFamily="34" charset="0"/>
                <a:ea typeface="Arial" panose="020B0604020202020204" pitchFamily="34" charset="0"/>
              </a:rPr>
              <a:t>are</a:t>
            </a:r>
            <a:r>
              <a:rPr lang="en-US" sz="1400" spc="-20"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leaving</a:t>
            </a:r>
            <a:r>
              <a:rPr lang="en-US" sz="1400" spc="-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until</a:t>
            </a:r>
            <a:r>
              <a:rPr lang="en-US" sz="1400" spc="10" dirty="0">
                <a:solidFill>
                  <a:srgbClr val="010101"/>
                </a:solidFill>
                <a:effectLst/>
                <a:latin typeface="Abadi" panose="020B0604020202020204" pitchFamily="34" charset="0"/>
                <a:ea typeface="Arial" panose="020B0604020202020204" pitchFamily="34" charset="0"/>
              </a:rPr>
              <a:t> they </a:t>
            </a:r>
            <a:r>
              <a:rPr lang="en-US" sz="1400" dirty="0">
                <a:solidFill>
                  <a:srgbClr val="010101"/>
                </a:solidFill>
                <a:effectLst/>
                <a:latin typeface="Abadi" panose="020B0604020202020204" pitchFamily="34" charset="0"/>
                <a:ea typeface="Arial" panose="020B0604020202020204" pitchFamily="34" charset="0"/>
              </a:rPr>
              <a:t>reach</a:t>
            </a:r>
            <a:r>
              <a:rPr lang="en-US" sz="1400" spc="1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the United</a:t>
            </a:r>
            <a:r>
              <a:rPr lang="en-US" sz="1400" spc="-25" dirty="0">
                <a:solidFill>
                  <a:srgbClr val="010101"/>
                </a:solidFill>
                <a:effectLst/>
                <a:latin typeface="Abadi" panose="020B0604020202020204" pitchFamily="34" charset="0"/>
                <a:ea typeface="Arial" panose="020B0604020202020204" pitchFamily="34" charset="0"/>
              </a:rPr>
              <a:t> </a:t>
            </a:r>
            <a:r>
              <a:rPr lang="en-US" sz="1400" dirty="0">
                <a:solidFill>
                  <a:srgbClr val="010101"/>
                </a:solidFill>
                <a:effectLst/>
                <a:latin typeface="Abadi" panose="020B0604020202020204" pitchFamily="34" charset="0"/>
                <a:ea typeface="Arial" panose="020B0604020202020204" pitchFamily="34" charset="0"/>
              </a:rPr>
              <a:t>States.</a:t>
            </a:r>
            <a:endParaRPr lang="en-US" sz="1400" dirty="0">
              <a:effectLst/>
              <a:latin typeface="Abadi" panose="020B0604020202020204" pitchFamily="34" charset="0"/>
              <a:ea typeface="Arial" panose="020B0604020202020204" pitchFamily="34" charset="0"/>
            </a:endParaRPr>
          </a:p>
          <a:p>
            <a:pPr marL="457200" marR="0">
              <a:spcBef>
                <a:spcPts val="0"/>
              </a:spcBef>
              <a:spcAft>
                <a:spcPts val="0"/>
              </a:spcAft>
            </a:pPr>
            <a:r>
              <a:rPr lang="en-US" sz="1400" dirty="0">
                <a:solidFill>
                  <a:srgbClr val="000000"/>
                </a:solidFill>
                <a:effectLst/>
                <a:latin typeface="Abadi" panose="020B0604020202020204" pitchFamily="34" charset="0"/>
                <a:ea typeface="Times New Roman" panose="02020603050405020304" pitchFamily="18" charset="0"/>
              </a:rPr>
              <a:t> </a:t>
            </a:r>
            <a:endParaRPr lang="en-US" sz="1400" dirty="0">
              <a:effectLst/>
              <a:latin typeface="Abadi" panose="020B0604020202020204" pitchFamily="34" charset="0"/>
              <a:ea typeface="Calibri" panose="020F0502020204030204" pitchFamily="34" charset="0"/>
            </a:endParaRPr>
          </a:p>
          <a:p>
            <a:endParaRPr lang="en-US" sz="1400" dirty="0">
              <a:latin typeface="Abadi" panose="020B0604020202020204" pitchFamily="34" charset="0"/>
            </a:endParaRPr>
          </a:p>
        </p:txBody>
      </p:sp>
    </p:spTree>
    <p:extLst>
      <p:ext uri="{BB962C8B-B14F-4D97-AF65-F5344CB8AC3E}">
        <p14:creationId xmlns:p14="http://schemas.microsoft.com/office/powerpoint/2010/main" val="78161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82A07D-AFAA-40F4-A792-07E9B2DF200D}"/>
              </a:ext>
            </a:extLst>
          </p:cNvPr>
          <p:cNvSpPr>
            <a:spLocks noGrp="1"/>
          </p:cNvSpPr>
          <p:nvPr>
            <p:ph type="sldNum" sz="quarter" idx="12"/>
          </p:nvPr>
        </p:nvSpPr>
        <p:spPr/>
        <p:txBody>
          <a:bodyPr/>
          <a:lstStyle/>
          <a:p>
            <a:fld id="{B7C3644C-9880-42A0-93C3-AF8040B2BD6B}" type="slidenum">
              <a:rPr lang="en-US" smtClean="0"/>
              <a:t>5</a:t>
            </a:fld>
            <a:endParaRPr lang="en-US"/>
          </a:p>
        </p:txBody>
      </p:sp>
      <p:sp>
        <p:nvSpPr>
          <p:cNvPr id="3" name="TextBox 2">
            <a:extLst>
              <a:ext uri="{FF2B5EF4-FFF2-40B4-BE49-F238E27FC236}">
                <a16:creationId xmlns:a16="http://schemas.microsoft.com/office/drawing/2014/main" id="{3D964D4D-906B-4F24-B803-5C82AC720747}"/>
              </a:ext>
            </a:extLst>
          </p:cNvPr>
          <p:cNvSpPr txBox="1"/>
          <p:nvPr/>
        </p:nvSpPr>
        <p:spPr>
          <a:xfrm>
            <a:off x="219075" y="428625"/>
            <a:ext cx="11315700" cy="6412012"/>
          </a:xfrm>
          <a:prstGeom prst="rect">
            <a:avLst/>
          </a:prstGeom>
          <a:noFill/>
        </p:spPr>
        <p:txBody>
          <a:bodyPr wrap="square" rtlCol="0">
            <a:spAutoFit/>
          </a:bodyPr>
          <a:lstStyle/>
          <a:p>
            <a:r>
              <a:rPr lang="en-US" sz="2800" b="1" dirty="0">
                <a:latin typeface="Abadi" panose="020B0604020202020204" pitchFamily="34" charset="0"/>
              </a:rPr>
              <a:t>RESPONSIBILITIES</a:t>
            </a:r>
          </a:p>
          <a:p>
            <a:endParaRPr lang="en-US" sz="1600" dirty="0">
              <a:latin typeface="Abadi" panose="020B0604020202020204" pitchFamily="34" charset="0"/>
            </a:endParaRPr>
          </a:p>
          <a:p>
            <a:pPr marR="0" lvl="1">
              <a:spcBef>
                <a:spcPts val="0"/>
              </a:spcBef>
              <a:tabLst>
                <a:tab pos="914400" algn="l"/>
              </a:tabLst>
            </a:pPr>
            <a:r>
              <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rPr>
              <a:t>CACI Supervisors are responsible for providing the correct location codes to sub employees (or their supplier proxy) to use in the CACI timesheets.  Supervisors </a:t>
            </a:r>
            <a:r>
              <a:rPr lang="en-US" dirty="0">
                <a:solidFill>
                  <a:srgbClr val="000000"/>
                </a:solidFill>
                <a:latin typeface="Abadi" panose="020B0604020202020204" pitchFamily="34" charset="0"/>
                <a:ea typeface="Calibri" panose="020F0502020204030204" pitchFamily="34" charset="0"/>
                <a:cs typeface="Arial" panose="020B0604020202020204" pitchFamily="34" charset="0"/>
              </a:rPr>
              <a:t>can also choose to setup correct allocations in FAVORITES for their sub employees.</a:t>
            </a:r>
            <a:endPar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endParaRPr>
          </a:p>
          <a:p>
            <a:pPr marR="0" lvl="1">
              <a:spcBef>
                <a:spcPts val="0"/>
              </a:spcBef>
              <a:tabLst>
                <a:tab pos="914400" algn="l"/>
              </a:tabLst>
            </a:pPr>
            <a:endPar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endParaRPr>
          </a:p>
          <a:p>
            <a:pPr marR="0" lvl="1">
              <a:spcBef>
                <a:spcPts val="0"/>
              </a:spcBef>
              <a:tabLst>
                <a:tab pos="914400" algn="l"/>
              </a:tabLst>
            </a:pPr>
            <a:r>
              <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rPr>
              <a:t>The CACI supervisor (or other CACI POC) should obtain the address where the sub employee is working and review the list of </a:t>
            </a:r>
            <a:r>
              <a:rPr lang="en-US" dirty="0">
                <a:solidFill>
                  <a:srgbClr val="000000"/>
                </a:solidFill>
                <a:latin typeface="Abadi" panose="020B0604020202020204" pitchFamily="34" charset="0"/>
                <a:ea typeface="Calibri" panose="020F0502020204030204" pitchFamily="34" charset="0"/>
                <a:cs typeface="Arial" panose="020B0604020202020204" pitchFamily="34" charset="0"/>
              </a:rPr>
              <a:t>already existing LOC codes to find the Loc code that represents where they are working.</a:t>
            </a:r>
          </a:p>
          <a:p>
            <a:pPr marR="0" lvl="1">
              <a:spcBef>
                <a:spcPts val="0"/>
              </a:spcBef>
              <a:tabLst>
                <a:tab pos="914400" algn="l"/>
              </a:tabLst>
            </a:pPr>
            <a:endPar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endParaRPr>
          </a:p>
          <a:p>
            <a:pPr marR="0" lvl="1">
              <a:spcBef>
                <a:spcPts val="0"/>
              </a:spcBef>
              <a:tabLst>
                <a:tab pos="914400" algn="l"/>
              </a:tabLst>
            </a:pPr>
            <a:r>
              <a:rPr lang="en-US" dirty="0">
                <a:solidFill>
                  <a:srgbClr val="000000"/>
                </a:solidFill>
                <a:latin typeface="Abadi" panose="020B0604020202020204" pitchFamily="34" charset="0"/>
                <a:ea typeface="Calibri" panose="020F0502020204030204" pitchFamily="34" charset="0"/>
                <a:cs typeface="Arial" panose="020B0604020202020204" pitchFamily="34" charset="0"/>
              </a:rPr>
              <a:t>If a new Loc code needs to be created, the supervisor (or CACI POC) should </a:t>
            </a:r>
            <a:r>
              <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rPr>
              <a:t>complete Form 288 (CACI Location Code Request Form) in ServiceNow:</a:t>
            </a:r>
          </a:p>
          <a:p>
            <a:pPr marR="0" lvl="1">
              <a:spcBef>
                <a:spcPts val="0"/>
              </a:spcBef>
              <a:tabLst>
                <a:tab pos="914400" algn="l"/>
              </a:tabLst>
            </a:pPr>
            <a:endPar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endParaRPr>
          </a:p>
          <a:p>
            <a:pPr marR="0" lvl="1">
              <a:spcBef>
                <a:spcPts val="0"/>
              </a:spcBef>
              <a:tabLst>
                <a:tab pos="914400" algn="l"/>
              </a:tabLst>
            </a:pPr>
            <a:r>
              <a:rPr lang="en-US" u="sng" dirty="0">
                <a:solidFill>
                  <a:srgbClr val="0563C1"/>
                </a:solidFill>
                <a:latin typeface="Abadi" panose="020B0604020202020204" pitchFamily="34" charset="0"/>
                <a:ea typeface="Calibri" panose="020F0502020204030204" pitchFamily="34" charset="0"/>
                <a:cs typeface="Arial" panose="020B0604020202020204" pitchFamily="34" charset="0"/>
              </a:rPr>
              <a:t>288 - CACI Location Code Request Form (LCR) - CACI Service Portal (servicenowservices.com</a:t>
            </a:r>
            <a:endParaRPr lang="en-US" u="sng" dirty="0">
              <a:solidFill>
                <a:srgbClr val="0563C1"/>
              </a:solidFill>
              <a:effectLst/>
              <a:latin typeface="Abadi" panose="020B0604020202020204" pitchFamily="34" charset="0"/>
              <a:ea typeface="Calibri" panose="020F0502020204030204" pitchFamily="34" charset="0"/>
              <a:cs typeface="Arial" panose="020B0604020202020204" pitchFamily="34" charset="0"/>
            </a:endParaRPr>
          </a:p>
          <a:p>
            <a:pPr marL="742950" marR="0" lvl="1" indent="-285750">
              <a:spcBef>
                <a:spcPts val="0"/>
              </a:spcBef>
              <a:buFont typeface="+mj-lt"/>
              <a:buAutoNum type="arabicPeriod"/>
              <a:tabLst>
                <a:tab pos="914400" algn="l"/>
              </a:tabLst>
            </a:pPr>
            <a:endParaRPr lang="en-US" dirty="0">
              <a:effectLst/>
              <a:latin typeface="Abadi" panose="020B0604020202020204" pitchFamily="34" charset="0"/>
              <a:ea typeface="Calibri" panose="020F0502020204030204" pitchFamily="34" charset="0"/>
              <a:cs typeface="Arial" panose="020B0604020202020204" pitchFamily="34" charset="0"/>
            </a:endParaRPr>
          </a:p>
          <a:p>
            <a:pPr marR="0" lvl="1">
              <a:spcBef>
                <a:spcPts val="0"/>
              </a:spcBef>
              <a:tabLst>
                <a:tab pos="914400" algn="l"/>
              </a:tabLst>
            </a:pPr>
            <a:r>
              <a:rPr lang="en-US" b="1" u="sng" dirty="0">
                <a:solidFill>
                  <a:srgbClr val="000000"/>
                </a:solidFill>
                <a:effectLst/>
                <a:latin typeface="Abadi" panose="020B0604020202020204" pitchFamily="34" charset="0"/>
                <a:ea typeface="Calibri" panose="020F0502020204030204" pitchFamily="34" charset="0"/>
                <a:cs typeface="Arial" panose="020B0604020202020204" pitchFamily="34" charset="0"/>
              </a:rPr>
              <a:t>For questions about the Loc Guidance:</a:t>
            </a:r>
          </a:p>
          <a:p>
            <a:pPr marL="742950" marR="0" lvl="1" indent="-285750">
              <a:spcBef>
                <a:spcPts val="0"/>
              </a:spcBef>
              <a:buFont typeface="Wingdings" panose="05000000000000000000" pitchFamily="2" charset="2"/>
              <a:buChar char="Ø"/>
              <a:tabLst>
                <a:tab pos="914400" algn="l"/>
              </a:tabLst>
            </a:pPr>
            <a:r>
              <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rPr>
              <a:t>Sub employees should contact their CACI Supervisor or CACI POC.</a:t>
            </a:r>
          </a:p>
          <a:p>
            <a:pPr marL="742950" marR="0" lvl="1" indent="-285750">
              <a:spcBef>
                <a:spcPts val="0"/>
              </a:spcBef>
              <a:buFont typeface="Wingdings" panose="05000000000000000000" pitchFamily="2" charset="2"/>
              <a:buChar char="Ø"/>
              <a:tabLst>
                <a:tab pos="914400" algn="l"/>
              </a:tabLst>
            </a:pPr>
            <a:r>
              <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rPr>
              <a:t>If CACI Supervisors have questions, they should contact their designated PFA or Finance lead.  </a:t>
            </a:r>
          </a:p>
          <a:p>
            <a:pPr marL="742950" marR="0" lvl="1" indent="-285750">
              <a:spcBef>
                <a:spcPts val="0"/>
              </a:spcBef>
              <a:buFont typeface="Wingdings" panose="05000000000000000000" pitchFamily="2" charset="2"/>
              <a:buChar char="Ø"/>
              <a:tabLst>
                <a:tab pos="914400" algn="l"/>
              </a:tabLst>
            </a:pPr>
            <a:r>
              <a:rPr lang="en-US" dirty="0">
                <a:solidFill>
                  <a:srgbClr val="000000"/>
                </a:solidFill>
                <a:latin typeface="Abadi" panose="020B0604020202020204" pitchFamily="34" charset="0"/>
                <a:ea typeface="Calibri" panose="020F0502020204030204" pitchFamily="34" charset="0"/>
                <a:cs typeface="Arial" panose="020B0604020202020204" pitchFamily="34" charset="0"/>
              </a:rPr>
              <a:t>I</a:t>
            </a:r>
            <a:r>
              <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rPr>
              <a:t>f the PFA or Finance lead have questions, they should contact the CACI Tax department at </a:t>
            </a:r>
            <a:r>
              <a:rPr lang="en-US" u="sng" dirty="0">
                <a:solidFill>
                  <a:srgbClr val="0563C1"/>
                </a:solidFill>
                <a:effectLst/>
                <a:latin typeface="Abadi" panose="020B0604020202020204" pitchFamily="34" charset="0"/>
                <a:ea typeface="Calibri" panose="020F0502020204030204" pitchFamily="34" charset="0"/>
                <a:cs typeface="Arial" panose="020B0604020202020204" pitchFamily="34" charset="0"/>
                <a:hlinkClick r:id="rId2"/>
              </a:rPr>
              <a:t>TaxDepartment@caci.com</a:t>
            </a:r>
            <a:r>
              <a:rPr lang="en-US" dirty="0">
                <a:solidFill>
                  <a:srgbClr val="000000"/>
                </a:solidFill>
                <a:effectLst/>
                <a:latin typeface="Abadi" panose="020B0604020202020204" pitchFamily="34" charset="0"/>
                <a:ea typeface="Calibri" panose="020F0502020204030204" pitchFamily="34" charset="0"/>
                <a:cs typeface="Arial" panose="020B0604020202020204" pitchFamily="34" charset="0"/>
              </a:rPr>
              <a:t>.</a:t>
            </a:r>
          </a:p>
          <a:p>
            <a:pPr marL="0" marR="0">
              <a:spcBef>
                <a:spcPts val="0"/>
              </a:spcBef>
              <a:spcAft>
                <a:spcPts val="750"/>
              </a:spcAft>
            </a:pPr>
            <a:br>
              <a:rPr lang="en-US" sz="1200" dirty="0">
                <a:solidFill>
                  <a:srgbClr val="000000"/>
                </a:solidFill>
                <a:effectLst/>
                <a:latin typeface="Abadi" panose="020B0604020202020204" pitchFamily="34" charset="0"/>
                <a:ea typeface="Calibri" panose="020F0502020204030204" pitchFamily="34" charset="0"/>
              </a:rPr>
            </a:br>
            <a:endParaRPr lang="en-US" sz="1200" dirty="0">
              <a:effectLst/>
              <a:latin typeface="Abadi" panose="020B0604020202020204" pitchFamily="34" charset="0"/>
              <a:ea typeface="Calibri" panose="020F0502020204030204" pitchFamily="34" charset="0"/>
            </a:endParaRPr>
          </a:p>
          <a:p>
            <a:endParaRPr lang="en-US" sz="1200" dirty="0">
              <a:latin typeface="Abadi" panose="020B0604020202020204" pitchFamily="34" charset="0"/>
            </a:endParaRPr>
          </a:p>
        </p:txBody>
      </p:sp>
    </p:spTree>
    <p:extLst>
      <p:ext uri="{BB962C8B-B14F-4D97-AF65-F5344CB8AC3E}">
        <p14:creationId xmlns:p14="http://schemas.microsoft.com/office/powerpoint/2010/main" val="118759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D8CA3-E376-44C6-AFEC-9CB7526F7310}"/>
              </a:ext>
            </a:extLst>
          </p:cNvPr>
          <p:cNvSpPr>
            <a:spLocks noGrp="1"/>
          </p:cNvSpPr>
          <p:nvPr>
            <p:ph type="sldNum" sz="quarter" idx="12"/>
          </p:nvPr>
        </p:nvSpPr>
        <p:spPr/>
        <p:txBody>
          <a:bodyPr/>
          <a:lstStyle/>
          <a:p>
            <a:fld id="{B7C3644C-9880-42A0-93C3-AF8040B2BD6B}" type="slidenum">
              <a:rPr lang="en-US" smtClean="0"/>
              <a:t>6</a:t>
            </a:fld>
            <a:endParaRPr lang="en-US"/>
          </a:p>
        </p:txBody>
      </p:sp>
      <p:sp>
        <p:nvSpPr>
          <p:cNvPr id="3" name="TextBox 2">
            <a:extLst>
              <a:ext uri="{FF2B5EF4-FFF2-40B4-BE49-F238E27FC236}">
                <a16:creationId xmlns:a16="http://schemas.microsoft.com/office/drawing/2014/main" id="{32B1CA88-1C9F-4033-922E-264134127FE2}"/>
              </a:ext>
            </a:extLst>
          </p:cNvPr>
          <p:cNvSpPr txBox="1"/>
          <p:nvPr/>
        </p:nvSpPr>
        <p:spPr>
          <a:xfrm>
            <a:off x="226314" y="136525"/>
            <a:ext cx="11020425" cy="7309693"/>
          </a:xfrm>
          <a:prstGeom prst="rect">
            <a:avLst/>
          </a:prstGeom>
          <a:noFill/>
        </p:spPr>
        <p:txBody>
          <a:bodyPr wrap="square" rtlCol="0">
            <a:spAutoFit/>
          </a:bodyPr>
          <a:lstStyle/>
          <a:p>
            <a:r>
              <a:rPr lang="en-US" sz="2800" b="1" dirty="0">
                <a:latin typeface="Abadi" panose="020B0604020202020204" pitchFamily="34" charset="0"/>
              </a:rPr>
              <a:t>DEFINITIONS</a:t>
            </a:r>
          </a:p>
          <a:p>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b="1" u="sng" dirty="0">
                <a:solidFill>
                  <a:srgbClr val="000000"/>
                </a:solidFill>
                <a:effectLst/>
                <a:latin typeface="Abadi" panose="020B0604020202020204" pitchFamily="34" charset="0"/>
                <a:ea typeface="Times New Roman" panose="02020603050405020304" pitchFamily="18" charset="0"/>
              </a:rPr>
              <a:t>Location Name</a:t>
            </a:r>
            <a:r>
              <a:rPr lang="en-US" sz="1500" b="1" dirty="0">
                <a:solidFill>
                  <a:srgbClr val="000000"/>
                </a:solidFill>
                <a:effectLst/>
                <a:latin typeface="Abadi" panose="020B0604020202020204" pitchFamily="34" charset="0"/>
                <a:ea typeface="Times New Roman" panose="02020603050405020304" pitchFamily="18" charset="0"/>
              </a:rPr>
              <a:t>:</a:t>
            </a:r>
            <a:endParaRPr lang="en-US" sz="1500" dirty="0">
              <a:effectLst/>
              <a:latin typeface="Abadi" panose="020B0604020202020204" pitchFamily="34" charset="0"/>
              <a:ea typeface="Calibri" panose="020F0502020204030204" pitchFamily="34" charset="0"/>
            </a:endParaRPr>
          </a:p>
          <a:p>
            <a:pPr marL="457200" marR="0">
              <a:lnSpc>
                <a:spcPct val="115000"/>
              </a:lnSpc>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The combination of the Location Code, city, state, and "nickname" are used to describe the location.  The "nickname" can be a common name used to reference the location.  The field can be left blank if a "nickname" is not applicable.  The Vista Location Code Table stores this field as "Location Description," but it is displayed as "Location Name" in most records.  Example:  001 ARLINGTON, VA (BALLSTON)</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 </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b="1" u="sng" dirty="0">
                <a:solidFill>
                  <a:srgbClr val="000000"/>
                </a:solidFill>
                <a:effectLst/>
                <a:latin typeface="Abadi" panose="020B0604020202020204" pitchFamily="34" charset="0"/>
                <a:ea typeface="Times New Roman" panose="02020603050405020304" pitchFamily="18" charset="0"/>
              </a:rPr>
              <a:t>CACI Site</a:t>
            </a:r>
            <a:r>
              <a:rPr lang="en-US" sz="1500" b="1" dirty="0">
                <a:solidFill>
                  <a:srgbClr val="000000"/>
                </a:solidFill>
                <a:effectLst/>
                <a:latin typeface="Abadi" panose="020B0604020202020204" pitchFamily="34" charset="0"/>
                <a:ea typeface="Times New Roman" panose="02020603050405020304" pitchFamily="18" charset="0"/>
              </a:rPr>
              <a:t>:</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A facility that is leased or owned by a CACI company.</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 </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b="1" u="sng" dirty="0">
                <a:solidFill>
                  <a:srgbClr val="000000"/>
                </a:solidFill>
                <a:effectLst/>
                <a:latin typeface="Abadi" panose="020B0604020202020204" pitchFamily="34" charset="0"/>
                <a:ea typeface="Times New Roman" panose="02020603050405020304" pitchFamily="18" charset="0"/>
              </a:rPr>
              <a:t>CACI Site Reimbursed by the Client</a:t>
            </a:r>
            <a:r>
              <a:rPr lang="en-US" sz="1500" b="1" dirty="0">
                <a:solidFill>
                  <a:srgbClr val="000000"/>
                </a:solidFill>
                <a:effectLst/>
                <a:latin typeface="Abadi" panose="020B0604020202020204" pitchFamily="34" charset="0"/>
                <a:ea typeface="Times New Roman" panose="02020603050405020304" pitchFamily="18" charset="0"/>
              </a:rPr>
              <a:t>:</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A facility that is leased by a CACI company but reimbursed by a client organization.</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 </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b="1" u="sng" dirty="0">
                <a:solidFill>
                  <a:srgbClr val="000000"/>
                </a:solidFill>
                <a:effectLst/>
                <a:latin typeface="Abadi" panose="020B0604020202020204" pitchFamily="34" charset="0"/>
                <a:ea typeface="Times New Roman" panose="02020603050405020304" pitchFamily="18" charset="0"/>
              </a:rPr>
              <a:t>Client Site</a:t>
            </a:r>
            <a:r>
              <a:rPr lang="en-US" sz="1500" b="1" dirty="0">
                <a:solidFill>
                  <a:srgbClr val="000000"/>
                </a:solidFill>
                <a:effectLst/>
                <a:latin typeface="Abadi" panose="020B0604020202020204" pitchFamily="34" charset="0"/>
                <a:ea typeface="Times New Roman" panose="02020603050405020304" pitchFamily="18" charset="0"/>
              </a:rPr>
              <a:t>:</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A non-CACI facility that is not leased or owned by a CACI company where employees perform work; the facility may be leased or owned by a client organization.</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 </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b="1" u="sng" dirty="0">
                <a:solidFill>
                  <a:srgbClr val="000000"/>
                </a:solidFill>
                <a:effectLst/>
                <a:latin typeface="Abadi" panose="020B0604020202020204" pitchFamily="34" charset="0"/>
                <a:ea typeface="Times New Roman" panose="02020603050405020304" pitchFamily="18" charset="0"/>
              </a:rPr>
              <a:t>Work from Home Site</a:t>
            </a:r>
            <a:r>
              <a:rPr lang="en-US" sz="1500" b="1" dirty="0">
                <a:solidFill>
                  <a:srgbClr val="000000"/>
                </a:solidFill>
                <a:effectLst/>
                <a:latin typeface="Abadi" panose="020B0604020202020204" pitchFamily="34" charset="0"/>
                <a:ea typeface="Times New Roman" panose="02020603050405020304" pitchFamily="18" charset="0"/>
              </a:rPr>
              <a:t>:</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A sub employee's home. A sub employee who spends most of his/her time working from home is considered to be located at their home for purposes of assigning a Location Code.</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 </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b="1" u="sng" dirty="0">
                <a:solidFill>
                  <a:srgbClr val="000000"/>
                </a:solidFill>
                <a:effectLst/>
                <a:latin typeface="Abadi" panose="020B0604020202020204" pitchFamily="34" charset="0"/>
                <a:ea typeface="Times New Roman" panose="02020603050405020304" pitchFamily="18" charset="0"/>
              </a:rPr>
              <a:t>Tax Jurisdiction</a:t>
            </a:r>
            <a:r>
              <a:rPr lang="en-US" sz="1500" b="1" dirty="0">
                <a:solidFill>
                  <a:srgbClr val="000000"/>
                </a:solidFill>
                <a:effectLst/>
                <a:latin typeface="Abadi" panose="020B0604020202020204" pitchFamily="34" charset="0"/>
                <a:ea typeface="Times New Roman" panose="02020603050405020304" pitchFamily="18" charset="0"/>
              </a:rPr>
              <a:t>:</a:t>
            </a:r>
            <a:endParaRPr lang="en-US" sz="1500" dirty="0">
              <a:effectLst/>
              <a:latin typeface="Abadi" panose="020B0604020202020204" pitchFamily="34" charset="0"/>
              <a:ea typeface="Calibri" panose="020F0502020204030204" pitchFamily="34" charset="0"/>
            </a:endParaRPr>
          </a:p>
          <a:p>
            <a:pPr marL="457200" marR="0">
              <a:spcBef>
                <a:spcPts val="0"/>
              </a:spcBef>
              <a:spcAft>
                <a:spcPts val="0"/>
              </a:spcAft>
            </a:pPr>
            <a:r>
              <a:rPr lang="en-US" sz="1500" dirty="0">
                <a:solidFill>
                  <a:srgbClr val="000000"/>
                </a:solidFill>
                <a:effectLst/>
                <a:latin typeface="Abadi" panose="020B0604020202020204" pitchFamily="34" charset="0"/>
                <a:ea typeface="Times New Roman" panose="02020603050405020304" pitchFamily="18" charset="0"/>
              </a:rPr>
              <a:t>Defined by City, County, State, and Country. Tax jurisdictions do not necessarily match municipal boundaries or ZIP code boundaries.</a:t>
            </a:r>
            <a:endParaRPr lang="en-US" sz="1500" dirty="0">
              <a:effectLst/>
              <a:latin typeface="Abadi" panose="020B0604020202020204" pitchFamily="34" charset="0"/>
              <a:ea typeface="Calibri" panose="020F0502020204030204" pitchFamily="34" charset="0"/>
            </a:endParaRPr>
          </a:p>
          <a:p>
            <a:endParaRPr lang="en-US" sz="1800" b="1" dirty="0">
              <a:latin typeface="Abadi" panose="020B0604020202020204" pitchFamily="34" charset="0"/>
            </a:endParaRPr>
          </a:p>
          <a:p>
            <a:endParaRPr lang="en-US" b="1" dirty="0">
              <a:latin typeface="Abadi" panose="020B0604020202020204" pitchFamily="34" charset="0"/>
            </a:endParaRPr>
          </a:p>
          <a:p>
            <a:endParaRPr lang="en-US" b="1" dirty="0">
              <a:latin typeface="Abadi" panose="020B0604020202020204" pitchFamily="34" charset="0"/>
            </a:endParaRPr>
          </a:p>
          <a:p>
            <a:endParaRPr lang="en-US" dirty="0"/>
          </a:p>
        </p:txBody>
      </p:sp>
    </p:spTree>
    <p:extLst>
      <p:ext uri="{BB962C8B-B14F-4D97-AF65-F5344CB8AC3E}">
        <p14:creationId xmlns:p14="http://schemas.microsoft.com/office/powerpoint/2010/main" val="302726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8CC031-AD31-4D4C-9ED3-CF77EB28B139}"/>
              </a:ext>
            </a:extLst>
          </p:cNvPr>
          <p:cNvSpPr>
            <a:spLocks noGrp="1"/>
          </p:cNvSpPr>
          <p:nvPr>
            <p:ph type="sldNum" sz="quarter" idx="12"/>
          </p:nvPr>
        </p:nvSpPr>
        <p:spPr/>
        <p:txBody>
          <a:bodyPr/>
          <a:lstStyle/>
          <a:p>
            <a:fld id="{B7C3644C-9880-42A0-93C3-AF8040B2BD6B}" type="slidenum">
              <a:rPr lang="en-US" smtClean="0"/>
              <a:t>7</a:t>
            </a:fld>
            <a:endParaRPr lang="en-US"/>
          </a:p>
        </p:txBody>
      </p:sp>
      <p:sp>
        <p:nvSpPr>
          <p:cNvPr id="3" name="TextBox 2">
            <a:extLst>
              <a:ext uri="{FF2B5EF4-FFF2-40B4-BE49-F238E27FC236}">
                <a16:creationId xmlns:a16="http://schemas.microsoft.com/office/drawing/2014/main" id="{07EBCE74-F925-48BA-88BD-F768F8934C7B}"/>
              </a:ext>
            </a:extLst>
          </p:cNvPr>
          <p:cNvSpPr txBox="1"/>
          <p:nvPr/>
        </p:nvSpPr>
        <p:spPr>
          <a:xfrm>
            <a:off x="146304" y="191164"/>
            <a:ext cx="10533888" cy="4801314"/>
          </a:xfrm>
          <a:prstGeom prst="rect">
            <a:avLst/>
          </a:prstGeom>
          <a:noFill/>
        </p:spPr>
        <p:txBody>
          <a:bodyPr wrap="square" rtlCol="0">
            <a:spAutoFit/>
          </a:bodyPr>
          <a:lstStyle/>
          <a:p>
            <a:r>
              <a:rPr lang="en-US" sz="2800" b="1" dirty="0">
                <a:latin typeface="Abadi" panose="020B0604020202020204" pitchFamily="34" charset="0"/>
              </a:rPr>
              <a:t>LOCATION CODE REPORT</a:t>
            </a:r>
          </a:p>
          <a:p>
            <a:endParaRPr lang="en-US" sz="1200" b="1" dirty="0">
              <a:latin typeface="Abadi" panose="020B0604020202020204" pitchFamily="34" charset="0"/>
            </a:endParaRPr>
          </a:p>
          <a:p>
            <a:pPr marL="0" marR="0">
              <a:spcBef>
                <a:spcPts val="0"/>
              </a:spcBef>
              <a:spcAft>
                <a:spcPts val="0"/>
              </a:spcAft>
            </a:pPr>
            <a:r>
              <a:rPr lang="en-US" sz="1800" dirty="0">
                <a:effectLst/>
                <a:latin typeface="Abadi" panose="020B0604020202020204" pitchFamily="34" charset="0"/>
                <a:ea typeface="Calibri" panose="020F0502020204030204" pitchFamily="34" charset="0"/>
              </a:rPr>
              <a:t>Below are the steps for accessing this information in Workday.  New Loc codes are being created so you should run this report often to ensure you are working from the most up to date data set. </a:t>
            </a:r>
          </a:p>
          <a:p>
            <a:pPr marL="0" marR="0">
              <a:spcBef>
                <a:spcPts val="0"/>
              </a:spcBef>
              <a:spcAft>
                <a:spcPts val="0"/>
              </a:spcAft>
            </a:pPr>
            <a:endParaRPr lang="en-US" sz="1800" dirty="0">
              <a:effectLst/>
              <a:latin typeface="Abadi" panose="020B0604020202020204" pitchFamily="34" charset="0"/>
              <a:ea typeface="Calibri" panose="020F0502020204030204" pitchFamily="34" charset="0"/>
            </a:endParaRPr>
          </a:p>
          <a:p>
            <a:pPr marL="0" marR="0">
              <a:spcBef>
                <a:spcPts val="0"/>
              </a:spcBef>
              <a:spcAft>
                <a:spcPts val="0"/>
              </a:spcAft>
            </a:pPr>
            <a:r>
              <a:rPr lang="en-US" sz="1800" dirty="0">
                <a:effectLst/>
                <a:latin typeface="Abadi" panose="020B0604020202020204" pitchFamily="34" charset="0"/>
                <a:ea typeface="Calibri" panose="020F0502020204030204" pitchFamily="34" charset="0"/>
              </a:rPr>
              <a:t>Log onto </a:t>
            </a:r>
            <a:r>
              <a:rPr lang="en-US" sz="1800" dirty="0">
                <a:effectLst/>
                <a:latin typeface="Abadi" panose="020B0604020202020204" pitchFamily="34" charset="0"/>
                <a:ea typeface="Calibri" panose="020F0502020204030204" pitchFamily="34" charset="0"/>
                <a:hlinkClick r:id="rId2"/>
              </a:rPr>
              <a:t>htt</a:t>
            </a:r>
            <a:r>
              <a:rPr lang="en-US" dirty="0">
                <a:latin typeface="Abadi" panose="020B0604020202020204" pitchFamily="34" charset="0"/>
                <a:ea typeface="Calibri" panose="020F0502020204030204" pitchFamily="34" charset="0"/>
                <a:hlinkClick r:id="rId2"/>
              </a:rPr>
              <a:t>ps://apps.caci.com</a:t>
            </a:r>
            <a:endParaRPr lang="en-US" dirty="0">
              <a:latin typeface="Abadi" panose="020B0604020202020204" pitchFamily="34" charset="0"/>
              <a:ea typeface="Calibri" panose="020F0502020204030204" pitchFamily="34" charset="0"/>
            </a:endParaRPr>
          </a:p>
          <a:p>
            <a:r>
              <a:rPr lang="en-US" dirty="0">
                <a:latin typeface="Abadi" panose="020B0604020202020204" pitchFamily="34" charset="0"/>
                <a:ea typeface="Calibri" panose="020F0502020204030204" pitchFamily="34" charset="0"/>
              </a:rPr>
              <a:t>Look in section: </a:t>
            </a:r>
            <a:r>
              <a:rPr lang="en-US" b="0" i="0" dirty="0">
                <a:solidFill>
                  <a:srgbClr val="CC0000"/>
                </a:solidFill>
                <a:effectLst/>
                <a:latin typeface="Abadi" panose="020B0604020202020204" pitchFamily="34" charset="0"/>
              </a:rPr>
              <a:t>MOST FREQUENTLY USED</a:t>
            </a:r>
          </a:p>
          <a:p>
            <a:pPr marL="0" marR="0">
              <a:spcBef>
                <a:spcPts val="0"/>
              </a:spcBef>
              <a:spcAft>
                <a:spcPts val="0"/>
              </a:spcAft>
            </a:pPr>
            <a:r>
              <a:rPr lang="en-US" dirty="0">
                <a:latin typeface="Abadi" panose="020B0604020202020204" pitchFamily="34" charset="0"/>
                <a:ea typeface="Calibri" panose="020F0502020204030204" pitchFamily="34" charset="0"/>
              </a:rPr>
              <a:t>Click on </a:t>
            </a:r>
            <a:r>
              <a:rPr lang="en-US" b="1" dirty="0">
                <a:latin typeface="Abadi" panose="020B0604020202020204" pitchFamily="34" charset="0"/>
                <a:ea typeface="Calibri" panose="020F0502020204030204" pitchFamily="34" charset="0"/>
              </a:rPr>
              <a:t>Workday</a:t>
            </a:r>
          </a:p>
          <a:p>
            <a:pPr marL="0" marR="0">
              <a:spcBef>
                <a:spcPts val="0"/>
              </a:spcBef>
              <a:spcAft>
                <a:spcPts val="0"/>
              </a:spcAft>
            </a:pPr>
            <a:endParaRPr lang="en-US" b="1" dirty="0">
              <a:latin typeface="Calibri" panose="020F0502020204030204" pitchFamily="34" charset="0"/>
              <a:ea typeface="Calibri" panose="020F0502020204030204" pitchFamily="34" charset="0"/>
            </a:endParaRPr>
          </a:p>
          <a:p>
            <a:pPr marL="0" marR="0">
              <a:spcBef>
                <a:spcPts val="0"/>
              </a:spcBef>
              <a:spcAft>
                <a:spcPts val="0"/>
              </a:spcAft>
            </a:pPr>
            <a:endParaRPr lang="en-US" b="1" dirty="0">
              <a:latin typeface="Calibri" panose="020F0502020204030204" pitchFamily="34" charset="0"/>
              <a:ea typeface="Calibri" panose="020F0502020204030204" pitchFamily="34" charset="0"/>
            </a:endParaRPr>
          </a:p>
          <a:p>
            <a:pPr marL="0" marR="0">
              <a:spcBef>
                <a:spcPts val="0"/>
              </a:spcBef>
              <a:spcAft>
                <a:spcPts val="0"/>
              </a:spcAft>
            </a:pPr>
            <a:endParaRPr lang="en-US" b="1" dirty="0">
              <a:latin typeface="Calibri" panose="020F0502020204030204" pitchFamily="34" charset="0"/>
              <a:ea typeface="Calibri" panose="020F0502020204030204" pitchFamily="34" charset="0"/>
            </a:endParaRPr>
          </a:p>
          <a:p>
            <a:pPr marR="0" lvl="0">
              <a:spcBef>
                <a:spcPts val="0"/>
              </a:spcBef>
              <a:spcAft>
                <a:spcPts val="0"/>
              </a:spcAft>
            </a:pPr>
            <a:r>
              <a:rPr lang="en-US" dirty="0">
                <a:effectLst/>
                <a:latin typeface="Abadi" panose="020B0604020202020204" pitchFamily="34" charset="0"/>
                <a:ea typeface="Times New Roman" panose="02020603050405020304" pitchFamily="18" charset="0"/>
              </a:rPr>
              <a:t>From Workday select </a:t>
            </a:r>
            <a:r>
              <a:rPr lang="en-US" b="1" dirty="0">
                <a:effectLst/>
                <a:latin typeface="Abadi" panose="020B0604020202020204" pitchFamily="34" charset="0"/>
                <a:ea typeface="Times New Roman" panose="02020603050405020304" pitchFamily="18" charset="0"/>
              </a:rPr>
              <a:t>Manager Central Dashboard</a:t>
            </a:r>
            <a:r>
              <a:rPr lang="en-US" dirty="0">
                <a:effectLst/>
                <a:latin typeface="Abadi" panose="020B0604020202020204" pitchFamily="34" charset="0"/>
                <a:ea typeface="Times New Roman" panose="02020603050405020304" pitchFamily="18" charset="0"/>
              </a:rPr>
              <a:t>.</a:t>
            </a:r>
            <a:endParaRPr lang="en-US" dirty="0">
              <a:effectLst/>
              <a:latin typeface="Abadi" panose="020B0604020202020204" pitchFamily="34" charset="0"/>
              <a:ea typeface="Calibri" panose="020F0502020204030204" pitchFamily="34" charset="0"/>
            </a:endParaRPr>
          </a:p>
          <a:p>
            <a:pPr marR="0" lvl="0">
              <a:spcBef>
                <a:spcPts val="0"/>
              </a:spcBef>
              <a:spcAft>
                <a:spcPts val="0"/>
              </a:spcAft>
            </a:pPr>
            <a:r>
              <a:rPr lang="en-US" dirty="0">
                <a:effectLst/>
                <a:latin typeface="Abadi" panose="020B0604020202020204" pitchFamily="34" charset="0"/>
                <a:ea typeface="Times New Roman" panose="02020603050405020304" pitchFamily="18" charset="0"/>
              </a:rPr>
              <a:t>Under the heading </a:t>
            </a:r>
            <a:r>
              <a:rPr lang="en-US" b="1" dirty="0">
                <a:effectLst/>
                <a:latin typeface="Abadi" panose="020B0604020202020204" pitchFamily="34" charset="0"/>
                <a:ea typeface="Times New Roman" panose="02020603050405020304" pitchFamily="18" charset="0"/>
              </a:rPr>
              <a:t>Helpful Resources</a:t>
            </a:r>
            <a:r>
              <a:rPr lang="en-US" dirty="0">
                <a:effectLst/>
                <a:latin typeface="Abadi" panose="020B0604020202020204" pitchFamily="34" charset="0"/>
                <a:ea typeface="Times New Roman" panose="02020603050405020304" pitchFamily="18" charset="0"/>
              </a:rPr>
              <a:t> select </a:t>
            </a:r>
            <a:r>
              <a:rPr lang="en-US" b="1" dirty="0">
                <a:effectLst/>
                <a:latin typeface="Abadi" panose="020B0604020202020204" pitchFamily="34" charset="0"/>
                <a:ea typeface="Times New Roman" panose="02020603050405020304" pitchFamily="18" charset="0"/>
              </a:rPr>
              <a:t>More</a:t>
            </a:r>
            <a:r>
              <a:rPr lang="en-US" dirty="0">
                <a:effectLst/>
                <a:latin typeface="Abadi" panose="020B0604020202020204" pitchFamily="34" charset="0"/>
                <a:ea typeface="Times New Roman" panose="02020603050405020304" pitchFamily="18" charset="0"/>
              </a:rPr>
              <a:t>.</a:t>
            </a:r>
            <a:endParaRPr lang="en-US" dirty="0">
              <a:effectLst/>
              <a:latin typeface="Abadi" panose="020B0604020202020204" pitchFamily="34" charset="0"/>
              <a:ea typeface="Calibri" panose="020F0502020204030204" pitchFamily="34" charset="0"/>
            </a:endParaRPr>
          </a:p>
          <a:p>
            <a:r>
              <a:rPr lang="en-US" dirty="0">
                <a:effectLst/>
                <a:latin typeface="Abadi" panose="020B0604020202020204" pitchFamily="34" charset="0"/>
                <a:ea typeface="Times New Roman" panose="02020603050405020304" pitchFamily="18" charset="0"/>
              </a:rPr>
              <a:t>Select </a:t>
            </a:r>
            <a:r>
              <a:rPr lang="en-US" b="1" dirty="0">
                <a:effectLst/>
                <a:latin typeface="Abadi" panose="020B0604020202020204" pitchFamily="34" charset="0"/>
                <a:ea typeface="Times New Roman" panose="02020603050405020304" pitchFamily="18" charset="0"/>
              </a:rPr>
              <a:t>CACI Location Directory</a:t>
            </a:r>
            <a:r>
              <a:rPr lang="en-US" dirty="0">
                <a:effectLst/>
                <a:latin typeface="Abadi" panose="020B0604020202020204" pitchFamily="34" charset="0"/>
                <a:ea typeface="Times New Roman" panose="02020603050405020304" pitchFamily="18" charset="0"/>
              </a:rPr>
              <a:t>.</a:t>
            </a:r>
            <a:endParaRPr lang="en-US" dirty="0">
              <a:effectLst/>
              <a:latin typeface="Abadi" panose="020B0604020202020204" pitchFamily="34" charset="0"/>
              <a:ea typeface="Calibri" panose="020F0502020204030204" pitchFamily="34" charset="0"/>
            </a:endParaRPr>
          </a:p>
          <a:p>
            <a:endParaRPr lang="en-US" sz="3200" b="1" dirty="0">
              <a:latin typeface="Abadi" panose="020B0604020202020204" pitchFamily="34" charset="0"/>
            </a:endParaRPr>
          </a:p>
          <a:p>
            <a:endParaRPr lang="en-US" dirty="0"/>
          </a:p>
        </p:txBody>
      </p:sp>
      <p:pic>
        <p:nvPicPr>
          <p:cNvPr id="5" name="Picture 4">
            <a:extLst>
              <a:ext uri="{FF2B5EF4-FFF2-40B4-BE49-F238E27FC236}">
                <a16:creationId xmlns:a16="http://schemas.microsoft.com/office/drawing/2014/main" id="{BDE759B4-B1AA-431A-84E7-811856580BAC}"/>
              </a:ext>
            </a:extLst>
          </p:cNvPr>
          <p:cNvPicPr>
            <a:picLocks noChangeAspect="1"/>
          </p:cNvPicPr>
          <p:nvPr/>
        </p:nvPicPr>
        <p:blipFill>
          <a:blip r:embed="rId3"/>
          <a:stretch>
            <a:fillRect/>
          </a:stretch>
        </p:blipFill>
        <p:spPr>
          <a:xfrm>
            <a:off x="6327648" y="1635783"/>
            <a:ext cx="4352544" cy="1465026"/>
          </a:xfrm>
          <a:prstGeom prst="rect">
            <a:avLst/>
          </a:prstGeom>
          <a:noFill/>
          <a:ln>
            <a:solidFill>
              <a:schemeClr val="tx1"/>
            </a:solidFill>
          </a:ln>
        </p:spPr>
      </p:pic>
      <p:pic>
        <p:nvPicPr>
          <p:cNvPr id="7" name="Picture 6">
            <a:extLst>
              <a:ext uri="{FF2B5EF4-FFF2-40B4-BE49-F238E27FC236}">
                <a16:creationId xmlns:a16="http://schemas.microsoft.com/office/drawing/2014/main" id="{CDC85847-8686-46A7-B30C-B0C70DD603D4}"/>
              </a:ext>
            </a:extLst>
          </p:cNvPr>
          <p:cNvPicPr>
            <a:picLocks noChangeAspect="1"/>
          </p:cNvPicPr>
          <p:nvPr/>
        </p:nvPicPr>
        <p:blipFill>
          <a:blip r:embed="rId4"/>
          <a:stretch>
            <a:fillRect/>
          </a:stretch>
        </p:blipFill>
        <p:spPr>
          <a:xfrm>
            <a:off x="456248" y="4651810"/>
            <a:ext cx="3690366" cy="1644620"/>
          </a:xfrm>
          <a:prstGeom prst="rect">
            <a:avLst/>
          </a:prstGeom>
          <a:ln>
            <a:solidFill>
              <a:schemeClr val="tx1"/>
            </a:solidFill>
          </a:ln>
        </p:spPr>
      </p:pic>
      <p:pic>
        <p:nvPicPr>
          <p:cNvPr id="9" name="Picture 8">
            <a:extLst>
              <a:ext uri="{FF2B5EF4-FFF2-40B4-BE49-F238E27FC236}">
                <a16:creationId xmlns:a16="http://schemas.microsoft.com/office/drawing/2014/main" id="{431D5915-9534-4E74-AE66-F6A78FC5D642}"/>
              </a:ext>
            </a:extLst>
          </p:cNvPr>
          <p:cNvPicPr>
            <a:picLocks noChangeAspect="1"/>
          </p:cNvPicPr>
          <p:nvPr/>
        </p:nvPicPr>
        <p:blipFill>
          <a:blip r:embed="rId5"/>
          <a:stretch>
            <a:fillRect/>
          </a:stretch>
        </p:blipFill>
        <p:spPr>
          <a:xfrm>
            <a:off x="5053774" y="4618091"/>
            <a:ext cx="2140077" cy="1725373"/>
          </a:xfrm>
          <a:prstGeom prst="rect">
            <a:avLst/>
          </a:prstGeom>
          <a:ln>
            <a:solidFill>
              <a:schemeClr val="tx1"/>
            </a:solidFill>
          </a:ln>
        </p:spPr>
      </p:pic>
      <p:pic>
        <p:nvPicPr>
          <p:cNvPr id="14" name="Picture 13">
            <a:extLst>
              <a:ext uri="{FF2B5EF4-FFF2-40B4-BE49-F238E27FC236}">
                <a16:creationId xmlns:a16="http://schemas.microsoft.com/office/drawing/2014/main" id="{6356B95B-C970-4A36-A6BF-D47DAFAF1C9C}"/>
              </a:ext>
            </a:extLst>
          </p:cNvPr>
          <p:cNvPicPr>
            <a:picLocks noChangeAspect="1"/>
          </p:cNvPicPr>
          <p:nvPr/>
        </p:nvPicPr>
        <p:blipFill>
          <a:blip r:embed="rId6"/>
          <a:stretch>
            <a:fillRect/>
          </a:stretch>
        </p:blipFill>
        <p:spPr>
          <a:xfrm>
            <a:off x="8001571" y="4587317"/>
            <a:ext cx="1980629" cy="1749489"/>
          </a:xfrm>
          <a:prstGeom prst="rect">
            <a:avLst/>
          </a:prstGeom>
          <a:ln>
            <a:solidFill>
              <a:schemeClr val="tx1"/>
            </a:solidFill>
          </a:ln>
        </p:spPr>
      </p:pic>
      <p:sp>
        <p:nvSpPr>
          <p:cNvPr id="17" name="Arrow: Right 16">
            <a:extLst>
              <a:ext uri="{FF2B5EF4-FFF2-40B4-BE49-F238E27FC236}">
                <a16:creationId xmlns:a16="http://schemas.microsoft.com/office/drawing/2014/main" id="{D084CCA0-7185-490B-9F1A-5F078BA350AE}"/>
              </a:ext>
            </a:extLst>
          </p:cNvPr>
          <p:cNvSpPr/>
          <p:nvPr/>
        </p:nvSpPr>
        <p:spPr>
          <a:xfrm>
            <a:off x="2301431" y="2292091"/>
            <a:ext cx="3849624" cy="24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488E5E4-BC6D-4E44-AAF0-C3CEBB3260D2}"/>
              </a:ext>
            </a:extLst>
          </p:cNvPr>
          <p:cNvSpPr/>
          <p:nvPr/>
        </p:nvSpPr>
        <p:spPr>
          <a:xfrm>
            <a:off x="4226243" y="5474120"/>
            <a:ext cx="728091" cy="24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E1BD2A6E-EFCB-47A8-90AD-A4A6AF69BD48}"/>
              </a:ext>
            </a:extLst>
          </p:cNvPr>
          <p:cNvSpPr/>
          <p:nvPr/>
        </p:nvSpPr>
        <p:spPr>
          <a:xfrm>
            <a:off x="7306056" y="5474120"/>
            <a:ext cx="612648" cy="246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9EF2DF14-060E-45B5-B4E1-9FE74AC67E61}"/>
              </a:ext>
            </a:extLst>
          </p:cNvPr>
          <p:cNvSpPr/>
          <p:nvPr/>
        </p:nvSpPr>
        <p:spPr>
          <a:xfrm>
            <a:off x="1810512" y="4242816"/>
            <a:ext cx="228600" cy="344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27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FABAB3-125C-4C84-BFAD-C9842DF1D918}"/>
              </a:ext>
            </a:extLst>
          </p:cNvPr>
          <p:cNvSpPr>
            <a:spLocks noGrp="1"/>
          </p:cNvSpPr>
          <p:nvPr>
            <p:ph type="sldNum" sz="quarter" idx="12"/>
          </p:nvPr>
        </p:nvSpPr>
        <p:spPr/>
        <p:txBody>
          <a:bodyPr/>
          <a:lstStyle/>
          <a:p>
            <a:fld id="{B7C3644C-9880-42A0-93C3-AF8040B2BD6B}" type="slidenum">
              <a:rPr lang="en-US" smtClean="0"/>
              <a:t>8</a:t>
            </a:fld>
            <a:endParaRPr lang="en-US"/>
          </a:p>
        </p:txBody>
      </p:sp>
      <p:pic>
        <p:nvPicPr>
          <p:cNvPr id="3" name="Picture 2">
            <a:extLst>
              <a:ext uri="{FF2B5EF4-FFF2-40B4-BE49-F238E27FC236}">
                <a16:creationId xmlns:a16="http://schemas.microsoft.com/office/drawing/2014/main" id="{5D3FC4B4-C64F-4DCF-9818-4ECB22CAB28A}"/>
              </a:ext>
            </a:extLst>
          </p:cNvPr>
          <p:cNvPicPr>
            <a:picLocks noChangeAspect="1"/>
          </p:cNvPicPr>
          <p:nvPr/>
        </p:nvPicPr>
        <p:blipFill>
          <a:blip r:embed="rId2"/>
          <a:stretch>
            <a:fillRect/>
          </a:stretch>
        </p:blipFill>
        <p:spPr>
          <a:xfrm>
            <a:off x="425934" y="821230"/>
            <a:ext cx="9056394" cy="2595630"/>
          </a:xfrm>
          <a:prstGeom prst="rect">
            <a:avLst/>
          </a:prstGeom>
          <a:ln>
            <a:solidFill>
              <a:schemeClr val="tx1"/>
            </a:solidFill>
          </a:ln>
        </p:spPr>
      </p:pic>
      <p:sp>
        <p:nvSpPr>
          <p:cNvPr id="5" name="TextBox 4">
            <a:extLst>
              <a:ext uri="{FF2B5EF4-FFF2-40B4-BE49-F238E27FC236}">
                <a16:creationId xmlns:a16="http://schemas.microsoft.com/office/drawing/2014/main" id="{7CFF5DC4-EC6E-4C1E-BF7D-1033CDF6E3BE}"/>
              </a:ext>
            </a:extLst>
          </p:cNvPr>
          <p:cNvSpPr txBox="1"/>
          <p:nvPr/>
        </p:nvSpPr>
        <p:spPr>
          <a:xfrm>
            <a:off x="425934" y="53147"/>
            <a:ext cx="10250424" cy="923330"/>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Abadi" panose="020B0604020202020204" pitchFamily="34" charset="0"/>
                <a:ea typeface="Calibri" panose="020F0502020204030204" pitchFamily="34" charset="0"/>
              </a:rPr>
              <a:t>You can export the directory to an Excel workbook by clicking on the chart icon:</a:t>
            </a:r>
          </a:p>
          <a:p>
            <a:endParaRPr lang="en-US" dirty="0"/>
          </a:p>
        </p:txBody>
      </p:sp>
      <p:pic>
        <p:nvPicPr>
          <p:cNvPr id="7" name="Picture 6">
            <a:extLst>
              <a:ext uri="{FF2B5EF4-FFF2-40B4-BE49-F238E27FC236}">
                <a16:creationId xmlns:a16="http://schemas.microsoft.com/office/drawing/2014/main" id="{67521DE8-4A21-4CEA-8627-D1C51DEDCC41}"/>
              </a:ext>
            </a:extLst>
          </p:cNvPr>
          <p:cNvPicPr>
            <a:picLocks noChangeAspect="1"/>
          </p:cNvPicPr>
          <p:nvPr/>
        </p:nvPicPr>
        <p:blipFill>
          <a:blip r:embed="rId3"/>
          <a:stretch>
            <a:fillRect/>
          </a:stretch>
        </p:blipFill>
        <p:spPr>
          <a:xfrm>
            <a:off x="425934" y="4156443"/>
            <a:ext cx="9056394" cy="2382470"/>
          </a:xfrm>
          <a:prstGeom prst="rect">
            <a:avLst/>
          </a:prstGeom>
          <a:ln>
            <a:solidFill>
              <a:schemeClr val="tx1"/>
            </a:solidFill>
          </a:ln>
        </p:spPr>
      </p:pic>
      <p:sp>
        <p:nvSpPr>
          <p:cNvPr id="8" name="TextBox 7">
            <a:extLst>
              <a:ext uri="{FF2B5EF4-FFF2-40B4-BE49-F238E27FC236}">
                <a16:creationId xmlns:a16="http://schemas.microsoft.com/office/drawing/2014/main" id="{17CD070A-824E-4146-B71D-DA43E950EBAA}"/>
              </a:ext>
            </a:extLst>
          </p:cNvPr>
          <p:cNvSpPr txBox="1"/>
          <p:nvPr/>
        </p:nvSpPr>
        <p:spPr>
          <a:xfrm>
            <a:off x="425934" y="3691296"/>
            <a:ext cx="9977842" cy="369332"/>
          </a:xfrm>
          <a:prstGeom prst="rect">
            <a:avLst/>
          </a:prstGeom>
          <a:noFill/>
        </p:spPr>
        <p:txBody>
          <a:bodyPr wrap="square" rtlCol="0">
            <a:spAutoFit/>
          </a:bodyPr>
          <a:lstStyle/>
          <a:p>
            <a:r>
              <a:rPr lang="en-US" sz="1800" dirty="0">
                <a:effectLst/>
                <a:latin typeface="Abadi" panose="020B0604020202020204" pitchFamily="34" charset="0"/>
                <a:ea typeface="Calibri" panose="020F0502020204030204" pitchFamily="34" charset="0"/>
              </a:rPr>
              <a:t> You can filter the report to suit your needs by clicking on the funnel icon:</a:t>
            </a:r>
            <a:endParaRPr lang="en-US" dirty="0"/>
          </a:p>
        </p:txBody>
      </p:sp>
    </p:spTree>
    <p:extLst>
      <p:ext uri="{BB962C8B-B14F-4D97-AF65-F5344CB8AC3E}">
        <p14:creationId xmlns:p14="http://schemas.microsoft.com/office/powerpoint/2010/main" val="143408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97423D-E199-4662-A4DB-7CE85AA43802}"/>
              </a:ext>
            </a:extLst>
          </p:cNvPr>
          <p:cNvSpPr>
            <a:spLocks noGrp="1"/>
          </p:cNvSpPr>
          <p:nvPr>
            <p:ph type="sldNum" sz="quarter" idx="12"/>
          </p:nvPr>
        </p:nvSpPr>
        <p:spPr/>
        <p:txBody>
          <a:bodyPr/>
          <a:lstStyle/>
          <a:p>
            <a:fld id="{B7C3644C-9880-42A0-93C3-AF8040B2BD6B}" type="slidenum">
              <a:rPr lang="en-US" smtClean="0"/>
              <a:t>9</a:t>
            </a:fld>
            <a:endParaRPr lang="en-US"/>
          </a:p>
        </p:txBody>
      </p:sp>
      <p:sp>
        <p:nvSpPr>
          <p:cNvPr id="3" name="TextBox 2">
            <a:extLst>
              <a:ext uri="{FF2B5EF4-FFF2-40B4-BE49-F238E27FC236}">
                <a16:creationId xmlns:a16="http://schemas.microsoft.com/office/drawing/2014/main" id="{3CAA8C07-D0DD-4A98-83CD-E68787E3E986}"/>
              </a:ext>
            </a:extLst>
          </p:cNvPr>
          <p:cNvSpPr txBox="1"/>
          <p:nvPr/>
        </p:nvSpPr>
        <p:spPr>
          <a:xfrm>
            <a:off x="285750" y="344062"/>
            <a:ext cx="10896600" cy="923330"/>
          </a:xfrm>
          <a:prstGeom prst="rect">
            <a:avLst/>
          </a:prstGeom>
          <a:noFill/>
        </p:spPr>
        <p:txBody>
          <a:bodyPr wrap="square" rtlCol="0">
            <a:spAutoFit/>
          </a:bodyPr>
          <a:lstStyle/>
          <a:p>
            <a:r>
              <a:rPr lang="en-US" dirty="0">
                <a:latin typeface="Abadi" panose="020B0604020202020204" pitchFamily="34" charset="0"/>
              </a:rPr>
              <a:t>If the above options are not be available to your view, you can also get to this report by simply typing “location” in the header search bar (see below).</a:t>
            </a:r>
          </a:p>
          <a:p>
            <a:endParaRPr lang="en-US" dirty="0"/>
          </a:p>
        </p:txBody>
      </p:sp>
      <p:pic>
        <p:nvPicPr>
          <p:cNvPr id="4" name="Picture 3" descr="Graphical user interface, text, website&#10;&#10;Description automatically generated">
            <a:extLst>
              <a:ext uri="{FF2B5EF4-FFF2-40B4-BE49-F238E27FC236}">
                <a16:creationId xmlns:a16="http://schemas.microsoft.com/office/drawing/2014/main" id="{2B7F57E0-A8F4-4BC9-9A7E-CFFE55FEE753}"/>
              </a:ext>
            </a:extLst>
          </p:cNvPr>
          <p:cNvPicPr>
            <a:picLocks noChangeAspect="1"/>
          </p:cNvPicPr>
          <p:nvPr/>
        </p:nvPicPr>
        <p:blipFill>
          <a:blip r:embed="rId2"/>
          <a:stretch>
            <a:fillRect/>
          </a:stretch>
        </p:blipFill>
        <p:spPr>
          <a:xfrm>
            <a:off x="781050" y="1267392"/>
            <a:ext cx="9503854" cy="4790508"/>
          </a:xfrm>
          <a:prstGeom prst="rect">
            <a:avLst/>
          </a:prstGeom>
          <a:ln>
            <a:solidFill>
              <a:schemeClr val="accent1"/>
            </a:solidFill>
          </a:ln>
        </p:spPr>
      </p:pic>
    </p:spTree>
    <p:extLst>
      <p:ext uri="{BB962C8B-B14F-4D97-AF65-F5344CB8AC3E}">
        <p14:creationId xmlns:p14="http://schemas.microsoft.com/office/powerpoint/2010/main" val="2409312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3228</TotalTime>
  <Words>2612</Words>
  <Application>Microsoft Office PowerPoint</Application>
  <PresentationFormat>Widescreen</PresentationFormat>
  <Paragraphs>220</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Abadi</vt:lpstr>
      <vt:lpstr>Arial</vt:lpstr>
      <vt:lpstr>Calibri</vt:lpstr>
      <vt:lpstr>Calibri Light</vt:lpstr>
      <vt:lpstr>Wingdings</vt:lpstr>
      <vt:lpstr>Office Theme</vt:lpstr>
      <vt:lpstr>Worksheet</vt:lpstr>
      <vt:lpstr>TRAINING ON LOCATION CODES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Location Codes</dc:title>
  <dc:creator>Amoroso, Sharon K. - US</dc:creator>
  <cp:lastModifiedBy>Seymour, Toni D. - US</cp:lastModifiedBy>
  <cp:revision>94</cp:revision>
  <dcterms:created xsi:type="dcterms:W3CDTF">2022-03-25T17:54:50Z</dcterms:created>
  <dcterms:modified xsi:type="dcterms:W3CDTF">2022-03-31T17:31:14Z</dcterms:modified>
</cp:coreProperties>
</file>